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93" r:id="rId4"/>
    <p:sldId id="258" r:id="rId5"/>
    <p:sldId id="271" r:id="rId6"/>
    <p:sldId id="331" r:id="rId7"/>
    <p:sldId id="262" r:id="rId8"/>
    <p:sldId id="260" r:id="rId9"/>
    <p:sldId id="295" r:id="rId10"/>
    <p:sldId id="296" r:id="rId11"/>
    <p:sldId id="297" r:id="rId12"/>
    <p:sldId id="298" r:id="rId13"/>
    <p:sldId id="299" r:id="rId14"/>
    <p:sldId id="327" r:id="rId15"/>
    <p:sldId id="332" r:id="rId16"/>
    <p:sldId id="333" r:id="rId17"/>
    <p:sldId id="321" r:id="rId18"/>
    <p:sldId id="323" r:id="rId19"/>
    <p:sldId id="324" r:id="rId20"/>
    <p:sldId id="325" r:id="rId21"/>
    <p:sldId id="334" r:id="rId22"/>
    <p:sldId id="272" r:id="rId23"/>
    <p:sldId id="308" r:id="rId24"/>
    <p:sldId id="335" r:id="rId25"/>
    <p:sldId id="336" r:id="rId26"/>
    <p:sldId id="273" r:id="rId27"/>
    <p:sldId id="270" r:id="rId28"/>
    <p:sldId id="309" r:id="rId29"/>
    <p:sldId id="275" r:id="rId30"/>
    <p:sldId id="276" r:id="rId31"/>
    <p:sldId id="274" r:id="rId32"/>
    <p:sldId id="337" r:id="rId33"/>
    <p:sldId id="277" r:id="rId34"/>
    <p:sldId id="311" r:id="rId35"/>
    <p:sldId id="338" r:id="rId36"/>
    <p:sldId id="339" r:id="rId37"/>
    <p:sldId id="340" r:id="rId38"/>
    <p:sldId id="315" r:id="rId39"/>
    <p:sldId id="329" r:id="rId40"/>
    <p:sldId id="342" r:id="rId41"/>
    <p:sldId id="343" r:id="rId42"/>
    <p:sldId id="344" r:id="rId43"/>
    <p:sldId id="328" r:id="rId44"/>
    <p:sldId id="314" r:id="rId45"/>
    <p:sldId id="346" r:id="rId46"/>
    <p:sldId id="291" r:id="rId47"/>
    <p:sldId id="345" r:id="rId48"/>
    <p:sldId id="320" r:id="rId49"/>
    <p:sldId id="292" r:id="rId50"/>
    <p:sldId id="280" r:id="rId51"/>
    <p:sldId id="284" r:id="rId52"/>
    <p:sldId id="318" r:id="rId53"/>
    <p:sldId id="319" r:id="rId54"/>
    <p:sldId id="286" r:id="rId55"/>
    <p:sldId id="341" r:id="rId56"/>
    <p:sldId id="347" r:id="rId57"/>
    <p:sldId id="348" r:id="rId58"/>
    <p:sldId id="288" r:id="rId59"/>
    <p:sldId id="279" r:id="rId60"/>
    <p:sldId id="351" r:id="rId61"/>
    <p:sldId id="316" r:id="rId62"/>
    <p:sldId id="317" r:id="rId63"/>
    <p:sldId id="281" r:id="rId64"/>
    <p:sldId id="349" r:id="rId65"/>
    <p:sldId id="282" r:id="rId66"/>
    <p:sldId id="350" r:id="rId67"/>
    <p:sldId id="287" r:id="rId68"/>
    <p:sldId id="261" r:id="rId69"/>
    <p:sldId id="263" r:id="rId70"/>
    <p:sldId id="264" r:id="rId71"/>
    <p:sldId id="330" r:id="rId72"/>
    <p:sldId id="265" r:id="rId73"/>
    <p:sldId id="266" r:id="rId74"/>
    <p:sldId id="267" r:id="rId75"/>
    <p:sldId id="268" r:id="rId76"/>
    <p:sldId id="269" r:id="rId7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7F1B"/>
    <a:srgbClr val="6F5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87684" autoAdjust="0"/>
  </p:normalViewPr>
  <p:slideViewPr>
    <p:cSldViewPr snapToGrid="0">
      <p:cViewPr varScale="1">
        <p:scale>
          <a:sx n="41" d="100"/>
          <a:sy n="41" d="100"/>
        </p:scale>
        <p:origin x="15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L’hermelle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espèce</a:t>
            </a:r>
            <a:r>
              <a:rPr lang="en-GB" dirty="0"/>
              <a:t> </a:t>
            </a:r>
            <a:r>
              <a:rPr lang="en-GB" dirty="0" err="1"/>
              <a:t>ingénieur</a:t>
            </a:r>
            <a:r>
              <a:rPr lang="en-GB" dirty="0"/>
              <a:t> et les…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5352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cherché à comparer les réponses des 8 modèles alternatifs à ces 12 scénarios</a:t>
            </a:r>
          </a:p>
        </p:txBody>
      </p:sp>
    </p:spTree>
    <p:extLst>
      <p:ext uri="{BB962C8B-B14F-4D97-AF65-F5344CB8AC3E}">
        <p14:creationId xmlns:p14="http://schemas.microsoft.com/office/powerpoint/2010/main" val="2277626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Chaque</a:t>
            </a:r>
            <a:r>
              <a:rPr lang="en-GB" dirty="0"/>
              <a:t> point </a:t>
            </a:r>
            <a:r>
              <a:rPr lang="en-GB" dirty="0" err="1"/>
              <a:t>représente</a:t>
            </a:r>
            <a:r>
              <a:rPr lang="en-GB" dirty="0"/>
              <a:t> la </a:t>
            </a:r>
            <a:r>
              <a:rPr lang="en-GB" dirty="0" err="1"/>
              <a:t>réponse</a:t>
            </a:r>
            <a:r>
              <a:rPr lang="en-GB" dirty="0"/>
              <a:t> d’1 </a:t>
            </a:r>
            <a:r>
              <a:rPr lang="en-GB" dirty="0" err="1"/>
              <a:t>modèle</a:t>
            </a:r>
            <a:r>
              <a:rPr lang="en-GB" dirty="0"/>
              <a:t> à 1 scenario.</a:t>
            </a:r>
          </a:p>
          <a:p>
            <a:endParaRPr lang="en-GB" dirty="0"/>
          </a:p>
          <a:p>
            <a:r>
              <a:rPr lang="en-GB" dirty="0" err="1"/>
              <a:t>Colore</a:t>
            </a:r>
            <a:r>
              <a:rPr lang="en-GB" dirty="0"/>
              <a:t> par </a:t>
            </a:r>
            <a:r>
              <a:rPr lang="en-GB" dirty="0" err="1"/>
              <a:t>modèle</a:t>
            </a:r>
            <a:r>
              <a:rPr lang="en-GB" dirty="0"/>
              <a:t> =&gt; pas de differences </a:t>
            </a:r>
            <a:r>
              <a:rPr lang="en-GB" dirty="0" err="1"/>
              <a:t>significatives</a:t>
            </a:r>
            <a:r>
              <a:rPr lang="en-GB" dirty="0"/>
              <a:t> entre les </a:t>
            </a:r>
            <a:r>
              <a:rPr lang="en-GB" dirty="0" err="1"/>
              <a:t>réponses</a:t>
            </a:r>
            <a:r>
              <a:rPr lang="en-GB" dirty="0"/>
              <a:t> des </a:t>
            </a:r>
            <a:r>
              <a:rPr lang="en-GB" dirty="0" err="1"/>
              <a:t>modèles</a:t>
            </a:r>
            <a:r>
              <a:rPr lang="en-GB" dirty="0"/>
              <a:t> = </a:t>
            </a:r>
            <a:r>
              <a:rPr lang="en-GB" dirty="0" err="1"/>
              <a:t>tous</a:t>
            </a:r>
            <a:r>
              <a:rPr lang="en-GB" dirty="0"/>
              <a:t> les </a:t>
            </a:r>
            <a:r>
              <a:rPr lang="en-GB" dirty="0" err="1"/>
              <a:t>modèles</a:t>
            </a:r>
            <a:r>
              <a:rPr lang="en-GB" dirty="0"/>
              <a:t> </a:t>
            </a:r>
            <a:r>
              <a:rPr lang="en-GB" dirty="0" err="1"/>
              <a:t>répondent</a:t>
            </a:r>
            <a:r>
              <a:rPr lang="en-GB" dirty="0"/>
              <a:t> de la </a:t>
            </a:r>
            <a:r>
              <a:rPr lang="en-GB" dirty="0" err="1"/>
              <a:t>même</a:t>
            </a:r>
            <a:r>
              <a:rPr lang="en-GB" dirty="0"/>
              <a:t> manière aux scenarios.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726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anose="05000000000000000000" pitchFamily="2" charset="2"/>
              <a:buNone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les scénarios qui favorisent le récif/au détriment des moules + algues 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Nécessité de garder les nœuds ‘Oyster’ et ‘</a:t>
            </a:r>
            <a:r>
              <a:rPr lang="fr-FR" b="0" dirty="0" err="1">
                <a:solidFill>
                  <a:schemeClr val="tx2"/>
                </a:solidFill>
                <a:latin typeface="Avenir Book"/>
              </a:rPr>
              <a:t>Mussel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’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4912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Rassemblement des nœuds ‘</a:t>
            </a:r>
            <a:r>
              <a:rPr lang="fr-FR" b="0" dirty="0" err="1">
                <a:solidFill>
                  <a:schemeClr val="tx2"/>
                </a:solidFill>
                <a:latin typeface="Avenir Book"/>
              </a:rPr>
              <a:t>OtherAlgae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’ et ‘</a:t>
            </a:r>
            <a:r>
              <a:rPr lang="fr-FR" b="0" dirty="0" err="1">
                <a:solidFill>
                  <a:schemeClr val="tx2"/>
                </a:solidFill>
                <a:latin typeface="Avenir Book"/>
              </a:rPr>
              <a:t>GreenAlgae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9194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Nécessité de garder les nœuds ‘Oyster’ et ‘</a:t>
            </a:r>
            <a:r>
              <a:rPr lang="fr-FR" b="0" dirty="0" err="1">
                <a:solidFill>
                  <a:schemeClr val="tx2"/>
                </a:solidFill>
                <a:latin typeface="Avenir Book"/>
              </a:rPr>
              <a:t>Mussel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’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3641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Nouv</a:t>
            </a:r>
            <a:r>
              <a:rPr lang="en-GB" dirty="0"/>
              <a:t> </a:t>
            </a:r>
            <a:r>
              <a:rPr lang="en-GB" dirty="0" err="1"/>
              <a:t>avons</a:t>
            </a:r>
            <a:r>
              <a:rPr lang="en-GB" dirty="0"/>
              <a:t> </a:t>
            </a:r>
            <a:r>
              <a:rPr lang="en-GB" dirty="0" err="1"/>
              <a:t>construit</a:t>
            </a:r>
            <a:r>
              <a:rPr lang="en-GB" dirty="0"/>
              <a:t> un scenario CC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8078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Validation de la topologie du modèle crée à partir des dires d’experts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2590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 err="1"/>
              <a:t>Permettent</a:t>
            </a:r>
            <a:r>
              <a:rPr lang="en-GB" dirty="0"/>
              <a:t> de </a:t>
            </a:r>
            <a:r>
              <a:rPr lang="en-GB" dirty="0" err="1"/>
              <a:t>Déterminer</a:t>
            </a:r>
            <a:r>
              <a:rPr lang="en-GB" dirty="0"/>
              <a:t> </a:t>
            </a:r>
            <a:r>
              <a:rPr lang="en-GB" dirty="0" err="1"/>
              <a:t>l’état</a:t>
            </a:r>
            <a:r>
              <a:rPr lang="en-GB" dirty="0"/>
              <a:t> </a:t>
            </a:r>
            <a:r>
              <a:rPr lang="en-GB" dirty="0" err="1"/>
              <a:t>d’une</a:t>
            </a:r>
            <a:r>
              <a:rPr lang="en-GB" dirty="0"/>
              <a:t> variable </a:t>
            </a:r>
            <a:r>
              <a:rPr lang="en-GB" dirty="0" err="1"/>
              <a:t>conditionnellement</a:t>
            </a:r>
            <a:r>
              <a:rPr lang="en-GB" dirty="0"/>
              <a:t> à </a:t>
            </a:r>
            <a:r>
              <a:rPr lang="en-GB" dirty="0" err="1"/>
              <a:t>l’état</a:t>
            </a:r>
            <a:r>
              <a:rPr lang="en-GB" dirty="0"/>
              <a:t> des </a:t>
            </a:r>
            <a:r>
              <a:rPr lang="en-GB" dirty="0" err="1"/>
              <a:t>ses</a:t>
            </a:r>
            <a:r>
              <a:rPr lang="en-GB" dirty="0"/>
              <a:t> variables </a:t>
            </a:r>
            <a:r>
              <a:rPr lang="en-GB" dirty="0" err="1"/>
              <a:t>parentes</a:t>
            </a:r>
            <a:endParaRPr lang="en-GB" dirty="0"/>
          </a:p>
          <a:p>
            <a:pPr algn="l"/>
            <a:r>
              <a:rPr lang="en-GB" dirty="0" err="1"/>
              <a:t>Exemple</a:t>
            </a:r>
            <a:r>
              <a:rPr lang="en-GB" dirty="0"/>
              <a:t> de </a:t>
            </a:r>
            <a:r>
              <a:rPr lang="en-GB" dirty="0" err="1"/>
              <a:t>dépendance</a:t>
            </a:r>
            <a:r>
              <a:rPr lang="en-GB" dirty="0"/>
              <a:t> </a:t>
            </a:r>
            <a:r>
              <a:rPr lang="en-GB" dirty="0" err="1"/>
              <a:t>conditionelles</a:t>
            </a:r>
            <a:r>
              <a:rPr lang="en-GB" dirty="0"/>
              <a:t>: </a:t>
            </a:r>
            <a:r>
              <a:rPr lang="en-GB" dirty="0" err="1"/>
              <a:t>l’intensité</a:t>
            </a:r>
            <a:r>
              <a:rPr lang="en-GB" dirty="0"/>
              <a:t> des coups de </a:t>
            </a:r>
            <a:r>
              <a:rPr lang="en-GB" dirty="0" err="1"/>
              <a:t>chaud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faire </a:t>
            </a:r>
            <a:r>
              <a:rPr lang="en-GB" dirty="0" err="1"/>
              <a:t>varier</a:t>
            </a:r>
            <a:r>
              <a:rPr lang="en-GB" dirty="0"/>
              <a:t> les </a:t>
            </a:r>
            <a:r>
              <a:rPr lang="en-GB" dirty="0" err="1"/>
              <a:t>probabilités</a:t>
            </a:r>
            <a:r>
              <a:rPr lang="en-GB" dirty="0"/>
              <a:t> </a:t>
            </a:r>
            <a:r>
              <a:rPr lang="en-GB" dirty="0" err="1"/>
              <a:t>d’observer</a:t>
            </a:r>
            <a:r>
              <a:rPr lang="en-GB" dirty="0"/>
              <a:t> le </a:t>
            </a:r>
            <a:r>
              <a:rPr lang="en-GB" dirty="0" err="1"/>
              <a:t>récif</a:t>
            </a:r>
            <a:r>
              <a:rPr lang="en-GB" dirty="0"/>
              <a:t> dans </a:t>
            </a:r>
            <a:r>
              <a:rPr lang="en-GB" dirty="0" err="1"/>
              <a:t>différents</a:t>
            </a:r>
            <a:r>
              <a:rPr lang="en-GB" dirty="0"/>
              <a:t> </a:t>
            </a:r>
            <a:r>
              <a:rPr lang="en-GB" dirty="0" err="1"/>
              <a:t>états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268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Dépendances</a:t>
            </a:r>
            <a:r>
              <a:rPr lang="en-GB" dirty="0"/>
              <a:t> </a:t>
            </a:r>
            <a:r>
              <a:rPr lang="en-GB" dirty="0" err="1"/>
              <a:t>conditionnelles</a:t>
            </a:r>
            <a:r>
              <a:rPr lang="en-GB" dirty="0"/>
              <a:t> sur </a:t>
            </a:r>
            <a:r>
              <a:rPr lang="en-GB" dirty="0" err="1"/>
              <a:t>l’ensemble</a:t>
            </a:r>
            <a:r>
              <a:rPr lang="en-GB" dirty="0"/>
              <a:t> du </a:t>
            </a:r>
            <a:r>
              <a:rPr lang="en-GB" dirty="0" err="1"/>
              <a:t>jeu</a:t>
            </a:r>
            <a:r>
              <a:rPr lang="en-GB" dirty="0"/>
              <a:t> de </a:t>
            </a:r>
            <a:r>
              <a:rPr lang="en-GB" dirty="0" err="1"/>
              <a:t>données</a:t>
            </a:r>
            <a:r>
              <a:rPr lang="en-GB" dirty="0"/>
              <a:t>, sans </a:t>
            </a:r>
            <a:r>
              <a:rPr lang="en-GB" dirty="0" err="1"/>
              <a:t>dynamique</a:t>
            </a:r>
            <a:r>
              <a:rPr lang="en-GB" dirty="0"/>
              <a:t> </a:t>
            </a:r>
            <a:r>
              <a:rPr lang="en-GB" dirty="0" err="1"/>
              <a:t>temporelle</a:t>
            </a:r>
            <a:endParaRPr lang="en-GB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 err="1"/>
              <a:t>Chaque</a:t>
            </a:r>
            <a:r>
              <a:rPr lang="en-GB" dirty="0"/>
              <a:t> lien </a:t>
            </a:r>
            <a:r>
              <a:rPr lang="en-GB" dirty="0" err="1"/>
              <a:t>représenté</a:t>
            </a:r>
            <a:r>
              <a:rPr lang="en-GB" dirty="0"/>
              <a:t> </a:t>
            </a:r>
            <a:r>
              <a:rPr lang="en-GB" dirty="0" err="1"/>
              <a:t>ici</a:t>
            </a:r>
            <a:r>
              <a:rPr lang="en-GB" dirty="0"/>
              <a:t> </a:t>
            </a:r>
            <a:r>
              <a:rPr lang="en-GB" dirty="0" err="1"/>
              <a:t>indique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dépendance</a:t>
            </a:r>
            <a:r>
              <a:rPr lang="en-GB" dirty="0"/>
              <a:t> </a:t>
            </a:r>
            <a:r>
              <a:rPr lang="en-GB" dirty="0" err="1"/>
              <a:t>conditionellle</a:t>
            </a:r>
            <a:r>
              <a:rPr lang="en-GB" dirty="0"/>
              <a:t> significative</a:t>
            </a:r>
          </a:p>
          <a:p>
            <a:endParaRPr lang="en-GB" dirty="0"/>
          </a:p>
          <a:p>
            <a:r>
              <a:rPr lang="en-GB" dirty="0" err="1"/>
              <a:t>En</a:t>
            </a:r>
            <a:r>
              <a:rPr lang="en-GB" dirty="0"/>
              <a:t> haut: variable </a:t>
            </a:r>
            <a:r>
              <a:rPr lang="en-GB" dirty="0" err="1"/>
              <a:t>abio</a:t>
            </a:r>
            <a:r>
              <a:rPr lang="en-GB" dirty="0"/>
              <a:t> / </a:t>
            </a:r>
            <a:r>
              <a:rPr lang="en-GB" dirty="0" err="1"/>
              <a:t>e,n</a:t>
            </a:r>
            <a:r>
              <a:rPr lang="en-GB" dirty="0"/>
              <a:t> as, les </a:t>
            </a:r>
            <a:r>
              <a:rPr lang="en-GB" dirty="0" err="1"/>
              <a:t>espèces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6502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Rôle</a:t>
            </a:r>
            <a:r>
              <a:rPr lang="en-GB" dirty="0"/>
              <a:t> de </a:t>
            </a:r>
            <a:r>
              <a:rPr lang="en-GB" dirty="0" err="1"/>
              <a:t>ces</a:t>
            </a:r>
            <a:r>
              <a:rPr lang="en-GB" dirty="0"/>
              <a:t> 3 variables dans la structure des niches des </a:t>
            </a:r>
            <a:r>
              <a:rPr lang="en-GB" dirty="0" err="1"/>
              <a:t>espèces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670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Les </a:t>
            </a:r>
            <a:r>
              <a:rPr lang="en-GB" dirty="0" err="1"/>
              <a:t>écosystèmes</a:t>
            </a:r>
            <a:r>
              <a:rPr lang="en-GB" dirty="0"/>
              <a:t> </a:t>
            </a:r>
            <a:r>
              <a:rPr lang="en-GB" dirty="0" err="1"/>
              <a:t>centrés</a:t>
            </a:r>
            <a:r>
              <a:rPr lang="en-GB" dirty="0"/>
              <a:t> sur les </a:t>
            </a:r>
            <a:r>
              <a:rPr lang="en-GB" dirty="0" err="1"/>
              <a:t>espèces</a:t>
            </a:r>
            <a:r>
              <a:rPr lang="en-GB" dirty="0"/>
              <a:t> </a:t>
            </a:r>
            <a:r>
              <a:rPr lang="en-GB" dirty="0" err="1"/>
              <a:t>ingénieurs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connus</a:t>
            </a:r>
            <a:r>
              <a:rPr lang="en-GB" dirty="0"/>
              <a:t> pour </a:t>
            </a:r>
            <a:r>
              <a:rPr lang="en-GB" dirty="0" err="1"/>
              <a:t>abriter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grande</a:t>
            </a:r>
            <a:r>
              <a:rPr lang="en-GB" dirty="0"/>
              <a:t> </a:t>
            </a:r>
            <a:r>
              <a:rPr lang="en-GB" dirty="0" err="1"/>
              <a:t>biodiversité</a:t>
            </a:r>
            <a:r>
              <a:rPr lang="en-GB" dirty="0"/>
              <a:t>.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effet</a:t>
            </a:r>
            <a:r>
              <a:rPr lang="en-GB" dirty="0"/>
              <a:t>, </a:t>
            </a:r>
            <a:r>
              <a:rPr lang="en-GB" dirty="0" err="1"/>
              <a:t>leurs</a:t>
            </a:r>
            <a:r>
              <a:rPr lang="en-GB" dirty="0"/>
              <a:t> bioconstructions </a:t>
            </a:r>
            <a:r>
              <a:rPr lang="en-GB" dirty="0" err="1"/>
              <a:t>vont</a:t>
            </a:r>
            <a:r>
              <a:rPr lang="en-GB" dirty="0"/>
              <a:t> </a:t>
            </a:r>
            <a:r>
              <a:rPr lang="en-GB" dirty="0" err="1"/>
              <a:t>influer</a:t>
            </a:r>
            <a:r>
              <a:rPr lang="en-GB" dirty="0"/>
              <a:t> sur la presence d’un </a:t>
            </a:r>
            <a:r>
              <a:rPr lang="en-GB" dirty="0" err="1"/>
              <a:t>nombre</a:t>
            </a:r>
            <a:r>
              <a:rPr lang="en-GB" dirty="0"/>
              <a:t> important </a:t>
            </a:r>
            <a:r>
              <a:rPr lang="en-GB" dirty="0" err="1"/>
              <a:t>d’espèces</a:t>
            </a:r>
            <a:r>
              <a:rPr lang="en-GB" dirty="0"/>
              <a:t>. De </a:t>
            </a:r>
            <a:r>
              <a:rPr lang="en-GB" dirty="0" err="1"/>
              <a:t>nombreux</a:t>
            </a:r>
            <a:r>
              <a:rPr lang="en-GB" dirty="0"/>
              <a:t> </a:t>
            </a:r>
            <a:r>
              <a:rPr lang="en-GB" dirty="0" err="1"/>
              <a:t>exemples</a:t>
            </a:r>
            <a:r>
              <a:rPr lang="en-GB" dirty="0"/>
              <a:t> nous </a:t>
            </a:r>
            <a:r>
              <a:rPr lang="en-GB" dirty="0" err="1"/>
              <a:t>montrent</a:t>
            </a:r>
            <a:r>
              <a:rPr lang="en-GB" dirty="0"/>
              <a:t> que, suite à des perturbations, </a:t>
            </a:r>
            <a:r>
              <a:rPr lang="en-GB" dirty="0" err="1"/>
              <a:t>ces</a:t>
            </a:r>
            <a:r>
              <a:rPr lang="en-GB" dirty="0"/>
              <a:t> </a:t>
            </a:r>
            <a:r>
              <a:rPr lang="en-GB" dirty="0" err="1"/>
              <a:t>écosystèmes</a:t>
            </a:r>
            <a:r>
              <a:rPr lang="en-GB" dirty="0"/>
              <a:t> </a:t>
            </a:r>
            <a:r>
              <a:rPr lang="en-GB" dirty="0" err="1"/>
              <a:t>peuvent</a:t>
            </a:r>
            <a:r>
              <a:rPr lang="en-GB" dirty="0"/>
              <a:t> </a:t>
            </a:r>
            <a:r>
              <a:rPr lang="en-GB" dirty="0" err="1"/>
              <a:t>basculer</a:t>
            </a:r>
            <a:r>
              <a:rPr lang="en-GB" dirty="0"/>
              <a:t> dans des </a:t>
            </a:r>
            <a:r>
              <a:rPr lang="en-GB" dirty="0" err="1"/>
              <a:t>états</a:t>
            </a:r>
            <a:r>
              <a:rPr lang="en-GB" dirty="0"/>
              <a:t> </a:t>
            </a:r>
            <a:r>
              <a:rPr lang="en-GB" dirty="0" err="1"/>
              <a:t>alternatifs</a:t>
            </a:r>
            <a:r>
              <a:rPr lang="en-GB" dirty="0"/>
              <a:t> </a:t>
            </a:r>
            <a:r>
              <a:rPr lang="en-GB" dirty="0" err="1"/>
              <a:t>très</a:t>
            </a:r>
            <a:r>
              <a:rPr lang="en-GB" dirty="0"/>
              <a:t> different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stabilisés</a:t>
            </a:r>
            <a:r>
              <a:rPr lang="en-GB" dirty="0"/>
              <a:t> par des </a:t>
            </a:r>
            <a:r>
              <a:rPr lang="en-GB" dirty="0" err="1"/>
              <a:t>boucles</a:t>
            </a:r>
            <a:r>
              <a:rPr lang="en-GB" dirty="0"/>
              <a:t> de </a:t>
            </a:r>
            <a:r>
              <a:rPr lang="en-GB" dirty="0" err="1"/>
              <a:t>rétroactions</a:t>
            </a:r>
            <a:r>
              <a:rPr lang="en-GB" dirty="0"/>
              <a:t> dans </a:t>
            </a:r>
            <a:r>
              <a:rPr lang="en-GB" dirty="0" err="1"/>
              <a:t>lesquels</a:t>
            </a:r>
            <a:r>
              <a:rPr lang="en-GB" dirty="0"/>
              <a:t> </a:t>
            </a:r>
            <a:r>
              <a:rPr lang="en-GB" dirty="0" err="1"/>
              <a:t>ces</a:t>
            </a:r>
            <a:r>
              <a:rPr lang="en-GB" dirty="0"/>
              <a:t> </a:t>
            </a:r>
            <a:r>
              <a:rPr lang="en-GB" dirty="0" err="1"/>
              <a:t>espèces</a:t>
            </a:r>
            <a:r>
              <a:rPr lang="en-GB" dirty="0"/>
              <a:t> </a:t>
            </a:r>
            <a:r>
              <a:rPr lang="en-GB" dirty="0" err="1"/>
              <a:t>ingénieurs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impliquées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 plus, </a:t>
            </a:r>
          </a:p>
          <a:p>
            <a:endParaRPr lang="en-GB" dirty="0"/>
          </a:p>
          <a:p>
            <a:r>
              <a:rPr lang="en-GB" dirty="0"/>
              <a:t>Par des </a:t>
            </a:r>
            <a:r>
              <a:rPr lang="en-GB" dirty="0" err="1"/>
              <a:t>mécanismes</a:t>
            </a:r>
            <a:r>
              <a:rPr lang="en-GB" dirty="0"/>
              <a:t> de </a:t>
            </a:r>
            <a:r>
              <a:rPr lang="en-GB" dirty="0" err="1"/>
              <a:t>boucles</a:t>
            </a:r>
            <a:r>
              <a:rPr lang="en-GB" dirty="0"/>
              <a:t> de </a:t>
            </a:r>
            <a:r>
              <a:rPr lang="en-GB" dirty="0" err="1"/>
              <a:t>rétroactions</a:t>
            </a:r>
            <a:r>
              <a:rPr lang="en-GB" dirty="0"/>
              <a:t> dans </a:t>
            </a:r>
            <a:r>
              <a:rPr lang="en-GB" dirty="0" err="1"/>
              <a:t>lesquells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impliquées</a:t>
            </a:r>
            <a:r>
              <a:rPr lang="en-GB" dirty="0"/>
              <a:t> les </a:t>
            </a:r>
            <a:r>
              <a:rPr lang="en-GB" dirty="0" err="1"/>
              <a:t>esp</a:t>
            </a:r>
            <a:r>
              <a:rPr lang="en-GB" dirty="0"/>
              <a:t> </a:t>
            </a:r>
            <a:r>
              <a:rPr lang="en-GB" dirty="0" err="1"/>
              <a:t>ingé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2613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Ce qui </a:t>
            </a:r>
            <a:r>
              <a:rPr lang="en-GB" dirty="0" err="1"/>
              <a:t>veut</a:t>
            </a:r>
            <a:r>
              <a:rPr lang="en-GB" dirty="0"/>
              <a:t> dire que </a:t>
            </a:r>
            <a:r>
              <a:rPr lang="en-GB" dirty="0" err="1"/>
              <a:t>Conditons</a:t>
            </a:r>
            <a:r>
              <a:rPr lang="en-GB" dirty="0"/>
              <a:t> env. </a:t>
            </a:r>
            <a:r>
              <a:rPr lang="en-GB" dirty="0" err="1"/>
              <a:t>Déterminent</a:t>
            </a:r>
            <a:r>
              <a:rPr lang="en-GB" dirty="0"/>
              <a:t> dans quell </a:t>
            </a:r>
            <a:r>
              <a:rPr lang="en-GB" dirty="0" err="1"/>
              <a:t>état</a:t>
            </a:r>
            <a:r>
              <a:rPr lang="en-GB" dirty="0"/>
              <a:t> </a:t>
            </a:r>
            <a:r>
              <a:rPr lang="en-GB" dirty="0" err="1"/>
              <a:t>alternatif</a:t>
            </a:r>
            <a:r>
              <a:rPr lang="en-GB" dirty="0"/>
              <a:t> on se </a:t>
            </a:r>
            <a:r>
              <a:rPr lang="en-GB" dirty="0" err="1"/>
              <a:t>trouve</a:t>
            </a:r>
            <a:endParaRPr lang="en-GB" dirty="0"/>
          </a:p>
          <a:p>
            <a:r>
              <a:rPr lang="en-GB" dirty="0" err="1"/>
              <a:t>Soit</a:t>
            </a:r>
            <a:r>
              <a:rPr lang="en-GB" dirty="0"/>
              <a:t> dans …</a:t>
            </a:r>
          </a:p>
          <a:p>
            <a:r>
              <a:rPr lang="en-GB" dirty="0" err="1"/>
              <a:t>Soit</a:t>
            </a:r>
            <a:r>
              <a:rPr lang="en-GB" dirty="0"/>
              <a:t> dans 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074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0190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Le DBN prend en compte ces dépendances conditionnelles sur un pas de temps de 6 mois à 1 an 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On est parti d’un constat d’un article de Blas Benito de 2020</a:t>
            </a:r>
          </a:p>
          <a:p>
            <a:r>
              <a:rPr lang="fr-FR" dirty="0"/>
              <a:t>		</a:t>
            </a:r>
          </a:p>
          <a:p>
            <a:r>
              <a:rPr lang="fr-FR" dirty="0"/>
              <a:t>		=&gt; L’état dans lequel on observe une espèce au temps T dépends des conditions env., en vert, au temps….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07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Mêmes</a:t>
            </a:r>
            <a:r>
              <a:rPr lang="en-GB" dirty="0"/>
              <a:t> variables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décomposant</a:t>
            </a:r>
            <a:r>
              <a:rPr lang="en-GB" dirty="0"/>
              <a:t> avec le pas de temps 6 </a:t>
            </a:r>
            <a:r>
              <a:rPr lang="en-GB" dirty="0" err="1"/>
              <a:t>mois</a:t>
            </a:r>
            <a:r>
              <a:rPr lang="en-GB" dirty="0"/>
              <a:t> </a:t>
            </a:r>
            <a:r>
              <a:rPr lang="en-GB" dirty="0" err="1"/>
              <a:t>avant</a:t>
            </a:r>
            <a:r>
              <a:rPr lang="en-GB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5053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Mêmes</a:t>
            </a:r>
            <a:r>
              <a:rPr lang="en-GB" dirty="0"/>
              <a:t> variables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décomposant</a:t>
            </a:r>
            <a:r>
              <a:rPr lang="en-GB" dirty="0"/>
              <a:t> avec le pas de temps 6 </a:t>
            </a:r>
            <a:r>
              <a:rPr lang="en-GB" dirty="0" err="1"/>
              <a:t>mois</a:t>
            </a:r>
            <a:r>
              <a:rPr lang="en-GB" dirty="0"/>
              <a:t> </a:t>
            </a:r>
            <a:r>
              <a:rPr lang="en-GB" dirty="0" err="1"/>
              <a:t>avant</a:t>
            </a:r>
            <a:r>
              <a:rPr lang="en-GB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705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Mêmes</a:t>
            </a:r>
            <a:r>
              <a:rPr lang="en-GB" dirty="0"/>
              <a:t> variables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décomposant</a:t>
            </a:r>
            <a:r>
              <a:rPr lang="en-GB" dirty="0"/>
              <a:t> avec le pas de temps 6 </a:t>
            </a:r>
            <a:r>
              <a:rPr lang="en-GB" dirty="0" err="1"/>
              <a:t>mois</a:t>
            </a:r>
            <a:r>
              <a:rPr lang="en-GB" dirty="0"/>
              <a:t> </a:t>
            </a:r>
            <a:r>
              <a:rPr lang="en-GB" dirty="0" err="1"/>
              <a:t>avant</a:t>
            </a:r>
            <a:r>
              <a:rPr lang="en-GB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904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Mêmes</a:t>
            </a:r>
            <a:r>
              <a:rPr lang="en-GB" dirty="0"/>
              <a:t> variables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décomposant</a:t>
            </a:r>
            <a:r>
              <a:rPr lang="en-GB" dirty="0"/>
              <a:t> avec le pas de temps 6 </a:t>
            </a:r>
            <a:r>
              <a:rPr lang="en-GB" dirty="0" err="1"/>
              <a:t>mois</a:t>
            </a:r>
            <a:r>
              <a:rPr lang="en-GB" dirty="0"/>
              <a:t> </a:t>
            </a:r>
            <a:r>
              <a:rPr lang="en-GB" dirty="0" err="1"/>
              <a:t>avant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Je </a:t>
            </a:r>
            <a:r>
              <a:rPr lang="en-GB" dirty="0" err="1"/>
              <a:t>vais</a:t>
            </a:r>
            <a:r>
              <a:rPr lang="en-GB" dirty="0"/>
              <a:t> </a:t>
            </a:r>
            <a:r>
              <a:rPr lang="en-GB" dirty="0" err="1"/>
              <a:t>vous</a:t>
            </a:r>
            <a:r>
              <a:rPr lang="en-GB" dirty="0"/>
              <a:t> presenter les </a:t>
            </a:r>
            <a:r>
              <a:rPr lang="en-GB" dirty="0" err="1"/>
              <a:t>dépendances</a:t>
            </a:r>
            <a:r>
              <a:rPr lang="en-GB" dirty="0"/>
              <a:t> </a:t>
            </a:r>
            <a:r>
              <a:rPr lang="en-GB" dirty="0" err="1"/>
              <a:t>conditionnelles</a:t>
            </a:r>
            <a:r>
              <a:rPr lang="en-GB" dirty="0"/>
              <a:t> qui </a:t>
            </a:r>
            <a:r>
              <a:rPr lang="en-GB" dirty="0" err="1"/>
              <a:t>ont</a:t>
            </a:r>
            <a:r>
              <a:rPr lang="en-GB" dirty="0"/>
              <a:t> </a:t>
            </a:r>
            <a:r>
              <a:rPr lang="en-GB" dirty="0" err="1"/>
              <a:t>été</a:t>
            </a:r>
            <a:r>
              <a:rPr lang="en-GB" dirty="0"/>
              <a:t> </a:t>
            </a:r>
            <a:r>
              <a:rPr lang="en-GB" dirty="0" err="1"/>
              <a:t>inférées</a:t>
            </a:r>
            <a:r>
              <a:rPr lang="en-GB" dirty="0"/>
              <a:t> au fur et à </a:t>
            </a:r>
            <a:r>
              <a:rPr lang="en-GB" dirty="0" err="1"/>
              <a:t>mesure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859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Impact </a:t>
            </a:r>
            <a:r>
              <a:rPr lang="en-GB" dirty="0" err="1"/>
              <a:t>décalé</a:t>
            </a:r>
            <a:r>
              <a:rPr lang="en-GB" dirty="0"/>
              <a:t> du courant sur le </a:t>
            </a:r>
            <a:r>
              <a:rPr lang="en-GB" dirty="0" err="1"/>
              <a:t>récif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2463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BN: vent, courant SPIM </a:t>
            </a:r>
            <a:r>
              <a:rPr lang="en-GB" dirty="0" err="1"/>
              <a:t>vont</a:t>
            </a:r>
            <a:r>
              <a:rPr lang="en-GB" dirty="0"/>
              <a:t> </a:t>
            </a:r>
            <a:r>
              <a:rPr lang="en-GB" dirty="0" err="1"/>
              <a:t>définir</a:t>
            </a:r>
            <a:r>
              <a:rPr lang="en-GB" dirty="0"/>
              <a:t> des </a:t>
            </a:r>
            <a:r>
              <a:rPr lang="en-GB" dirty="0" err="1"/>
              <a:t>gammes</a:t>
            </a:r>
            <a:r>
              <a:rPr lang="en-GB" dirty="0"/>
              <a:t> de param env qui </a:t>
            </a:r>
            <a:r>
              <a:rPr lang="en-GB" dirty="0" err="1"/>
              <a:t>vont</a:t>
            </a:r>
            <a:r>
              <a:rPr lang="en-GB" dirty="0"/>
              <a:t> faire </a:t>
            </a:r>
            <a:r>
              <a:rPr lang="en-GB" dirty="0" err="1"/>
              <a:t>transiter</a:t>
            </a:r>
            <a:r>
              <a:rPr lang="en-GB" dirty="0"/>
              <a:t> </a:t>
            </a:r>
            <a:r>
              <a:rPr lang="en-GB" dirty="0" err="1"/>
              <a:t>l’écosystème</a:t>
            </a:r>
            <a:r>
              <a:rPr lang="en-GB" dirty="0"/>
              <a:t> dans </a:t>
            </a:r>
            <a:r>
              <a:rPr lang="en-GB" dirty="0" err="1"/>
              <a:t>l’un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l’autre</a:t>
            </a:r>
            <a:r>
              <a:rPr lang="en-GB" dirty="0"/>
              <a:t> des </a:t>
            </a:r>
            <a:r>
              <a:rPr lang="en-GB" dirty="0" err="1"/>
              <a:t>états</a:t>
            </a:r>
            <a:r>
              <a:rPr lang="en-GB" dirty="0"/>
              <a:t> </a:t>
            </a:r>
            <a:r>
              <a:rPr lang="en-GB" dirty="0" err="1"/>
              <a:t>alternatifs</a:t>
            </a:r>
            <a:endParaRPr lang="en-GB" dirty="0"/>
          </a:p>
          <a:p>
            <a:r>
              <a:rPr lang="en-GB" dirty="0"/>
              <a:t>- 1 </a:t>
            </a:r>
            <a:r>
              <a:rPr lang="en-GB" dirty="0" err="1"/>
              <a:t>dynamique</a:t>
            </a:r>
            <a:r>
              <a:rPr lang="en-GB" dirty="0"/>
              <a:t> sur les transitions sur </a:t>
            </a:r>
            <a:r>
              <a:rPr lang="en-GB" dirty="0" err="1"/>
              <a:t>une</a:t>
            </a:r>
            <a:r>
              <a:rPr lang="en-GB" dirty="0"/>
              <a:t> echelle 6 </a:t>
            </a:r>
            <a:r>
              <a:rPr lang="en-GB" dirty="0" err="1"/>
              <a:t>mois</a:t>
            </a:r>
            <a:r>
              <a:rPr lang="en-GB" dirty="0"/>
              <a:t> / 1 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821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535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Il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necessaire de </a:t>
            </a:r>
            <a:r>
              <a:rPr lang="en-GB" dirty="0" err="1"/>
              <a:t>protéger</a:t>
            </a:r>
            <a:r>
              <a:rPr lang="en-GB" dirty="0"/>
              <a:t> </a:t>
            </a:r>
            <a:r>
              <a:rPr lang="en-GB" dirty="0" err="1"/>
              <a:t>cette</a:t>
            </a:r>
            <a:r>
              <a:rPr lang="en-GB" dirty="0"/>
              <a:t> </a:t>
            </a:r>
            <a:r>
              <a:rPr lang="en-GB" dirty="0" err="1"/>
              <a:t>espèce</a:t>
            </a:r>
            <a:r>
              <a:rPr lang="en-GB" dirty="0"/>
              <a:t> et pour </a:t>
            </a:r>
            <a:r>
              <a:rPr lang="en-GB" dirty="0" err="1"/>
              <a:t>cela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faut </a:t>
            </a:r>
            <a:r>
              <a:rPr lang="en-GB" dirty="0" err="1"/>
              <a:t>comprendre</a:t>
            </a:r>
            <a:r>
              <a:rPr lang="en-GB" dirty="0"/>
              <a:t>:</a:t>
            </a:r>
          </a:p>
          <a:p>
            <a:r>
              <a:rPr lang="en-GB" dirty="0"/>
              <a:t>	</a:t>
            </a:r>
            <a:r>
              <a:rPr lang="en-GB" dirty="0" err="1"/>
              <a:t>l’implication</a:t>
            </a:r>
            <a:r>
              <a:rPr lang="en-GB" dirty="0"/>
              <a:t> de </a:t>
            </a:r>
            <a:r>
              <a:rPr lang="en-GB" dirty="0" err="1"/>
              <a:t>cette</a:t>
            </a:r>
            <a:r>
              <a:rPr lang="en-GB" dirty="0"/>
              <a:t> </a:t>
            </a:r>
            <a:r>
              <a:rPr lang="en-GB" dirty="0" err="1"/>
              <a:t>espèce</a:t>
            </a:r>
            <a:r>
              <a:rPr lang="en-GB" dirty="0"/>
              <a:t> dans les </a:t>
            </a:r>
            <a:r>
              <a:rPr lang="en-GB" dirty="0" err="1"/>
              <a:t>changements</a:t>
            </a:r>
            <a:r>
              <a:rPr lang="en-GB" dirty="0"/>
              <a:t> entre les </a:t>
            </a:r>
            <a:r>
              <a:rPr lang="en-GB" dirty="0" err="1"/>
              <a:t>états</a:t>
            </a:r>
            <a:r>
              <a:rPr lang="en-GB" dirty="0"/>
              <a:t> </a:t>
            </a:r>
            <a:r>
              <a:rPr lang="en-GB" dirty="0" err="1"/>
              <a:t>alternatifs</a:t>
            </a:r>
            <a:r>
              <a:rPr lang="en-GB" dirty="0"/>
              <a:t>?</a:t>
            </a:r>
          </a:p>
          <a:p>
            <a:r>
              <a:rPr lang="en-GB" dirty="0"/>
              <a:t>	</a:t>
            </a:r>
            <a:r>
              <a:rPr lang="en-GB" dirty="0" err="1"/>
              <a:t>quels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les </a:t>
            </a:r>
            <a:r>
              <a:rPr lang="en-GB" dirty="0" err="1"/>
              <a:t>paramètres</a:t>
            </a:r>
            <a:r>
              <a:rPr lang="en-GB" dirty="0"/>
              <a:t> à prendre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compte</a:t>
            </a:r>
            <a:r>
              <a:rPr lang="en-GB" dirty="0"/>
              <a:t> dans la </a:t>
            </a:r>
            <a:r>
              <a:rPr lang="en-GB" dirty="0" err="1"/>
              <a:t>dynamique</a:t>
            </a:r>
            <a:r>
              <a:rPr lang="en-GB" dirty="0"/>
              <a:t> de </a:t>
            </a:r>
            <a:r>
              <a:rPr lang="en-GB" dirty="0" err="1"/>
              <a:t>cette</a:t>
            </a:r>
            <a:r>
              <a:rPr lang="en-GB" dirty="0"/>
              <a:t> </a:t>
            </a:r>
            <a:r>
              <a:rPr lang="en-GB" dirty="0" err="1"/>
              <a:t>espèce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272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Si on intègre les résultats de ces 2 modèles</a:t>
            </a:r>
          </a:p>
          <a:p>
            <a:pPr marL="0" marR="0" lvl="0" indent="0" algn="ctr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Interactions bio favorisent localement l’écosystème à rester dans un des états alt.</a:t>
            </a:r>
          </a:p>
          <a:p>
            <a:pPr marL="0" marR="0" lvl="0" indent="0" algn="ctr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param </a:t>
            </a:r>
            <a:r>
              <a:rPr kumimoji="0" lang="fr-FR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env</a:t>
            </a:r>
            <a:r>
              <a:rPr kumimoji="0" lang="fr-FR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viennent perturber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332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proliferation </a:t>
            </a:r>
            <a:r>
              <a:rPr lang="en-GB" dirty="0" err="1"/>
              <a:t>algale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augmenter la friction et </a:t>
            </a:r>
            <a:r>
              <a:rPr lang="en-GB" dirty="0" err="1"/>
              <a:t>abîmer</a:t>
            </a:r>
            <a:r>
              <a:rPr lang="en-GB" dirty="0"/>
              <a:t> le </a:t>
            </a:r>
            <a:r>
              <a:rPr lang="en-GB" dirty="0" err="1"/>
              <a:t>récif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0853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On peut nuancer les propose de l’article de </a:t>
            </a:r>
            <a:r>
              <a:rPr kumimoji="0" lang="fr-FR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Hiscock</a:t>
            </a:r>
            <a:r>
              <a:rPr kumimoji="0" lang="fr-FR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de 2004 qui montre que l’augmentation moyenne de la température de l’eau est favorable à la colonisation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L’augmentation du nombre et de l’intensité des coups de chaud accompagnant le CC va quant à lui être délétère pour l’état du récif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8535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estimer la probabilité d’un événement par la fréquence d’apparition de l’événement</a:t>
            </a:r>
          </a:p>
          <a:p>
            <a:r>
              <a:rPr lang="fr-FR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dans la base de données. Cette approche, appelée </a:t>
            </a:r>
            <a:r>
              <a:rPr lang="fr-FR" sz="2200" b="0" i="1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maximum de vraisemblance </a:t>
            </a:r>
            <a:r>
              <a:rPr lang="fr-FR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fr-FR" sz="2200" b="0" i="1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MV</a:t>
            </a:r>
            <a:r>
              <a:rPr lang="fr-FR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116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Et </a:t>
            </a:r>
            <a:r>
              <a:rPr lang="en-GB" dirty="0" err="1"/>
              <a:t>donc</a:t>
            </a:r>
            <a:r>
              <a:rPr lang="en-GB" dirty="0"/>
              <a:t> pour </a:t>
            </a:r>
            <a:r>
              <a:rPr lang="en-GB" dirty="0" err="1"/>
              <a:t>comprendre</a:t>
            </a:r>
            <a:r>
              <a:rPr lang="en-GB" dirty="0"/>
              <a:t> la </a:t>
            </a:r>
            <a:r>
              <a:rPr lang="en-GB" dirty="0" err="1"/>
              <a:t>dynamique</a:t>
            </a:r>
            <a:r>
              <a:rPr lang="en-GB" dirty="0"/>
              <a:t> de </a:t>
            </a:r>
            <a:r>
              <a:rPr lang="en-GB" dirty="0" err="1"/>
              <a:t>cette</a:t>
            </a:r>
            <a:r>
              <a:rPr lang="en-GB" dirty="0"/>
              <a:t> </a:t>
            </a:r>
            <a:r>
              <a:rPr lang="en-GB" dirty="0" err="1"/>
              <a:t>espèce</a:t>
            </a:r>
            <a:r>
              <a:rPr lang="en-GB" dirty="0"/>
              <a:t>, </a:t>
            </a:r>
            <a:r>
              <a:rPr lang="en-GB" dirty="0" err="1"/>
              <a:t>il</a:t>
            </a:r>
            <a:r>
              <a:rPr lang="en-GB" dirty="0"/>
              <a:t> faut </a:t>
            </a:r>
            <a:r>
              <a:rPr lang="en-GB" dirty="0" err="1"/>
              <a:t>connaitre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niche </a:t>
            </a:r>
            <a:r>
              <a:rPr lang="en-GB" dirty="0" err="1"/>
              <a:t>écologique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Lors</a:t>
            </a:r>
            <a:r>
              <a:rPr lang="en-GB" dirty="0"/>
              <a:t> de mon stage, </a:t>
            </a:r>
            <a:r>
              <a:rPr lang="en-GB" dirty="0" err="1"/>
              <a:t>j’ai</a:t>
            </a:r>
            <a:r>
              <a:rPr lang="en-GB" dirty="0"/>
              <a:t> </a:t>
            </a:r>
            <a:r>
              <a:rPr lang="en-GB" dirty="0" err="1"/>
              <a:t>cherché</a:t>
            </a:r>
            <a:r>
              <a:rPr lang="en-GB" dirty="0"/>
              <a:t> à determiner </a:t>
            </a:r>
            <a:r>
              <a:rPr lang="en-GB" dirty="0" err="1"/>
              <a:t>quels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les influences…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3624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Identification des processus biotiques et abiotiques sous-jacents aux transitions entre ces états alternatifs.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Pour cela, nous avons du faire appel à 2 types de modélisation</a:t>
            </a:r>
          </a:p>
        </p:txBody>
      </p:sp>
    </p:spTree>
    <p:extLst>
      <p:ext uri="{BB962C8B-B14F-4D97-AF65-F5344CB8AC3E}">
        <p14:creationId xmlns:p14="http://schemas.microsoft.com/office/powerpoint/2010/main" val="405690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Aucun</a:t>
            </a:r>
            <a:r>
              <a:rPr lang="en-GB" dirty="0"/>
              <a:t> </a:t>
            </a:r>
            <a:r>
              <a:rPr lang="en-GB" dirty="0" err="1"/>
              <a:t>modèle</a:t>
            </a:r>
            <a:r>
              <a:rPr lang="en-GB" dirty="0"/>
              <a:t> ne </a:t>
            </a:r>
            <a:r>
              <a:rPr lang="en-GB" dirty="0" err="1"/>
              <a:t>peut</a:t>
            </a:r>
            <a:r>
              <a:rPr lang="en-GB" dirty="0"/>
              <a:t> </a:t>
            </a:r>
            <a:r>
              <a:rPr lang="en-GB" dirty="0" err="1"/>
              <a:t>être</a:t>
            </a:r>
            <a:r>
              <a:rPr lang="en-GB" dirty="0"/>
              <a:t> à la </a:t>
            </a:r>
            <a:r>
              <a:rPr lang="en-GB" dirty="0" err="1"/>
              <a:t>fois</a:t>
            </a:r>
            <a:r>
              <a:rPr lang="en-GB" dirty="0"/>
              <a:t> précis, Générale et </a:t>
            </a:r>
            <a:r>
              <a:rPr lang="en-GB" dirty="0" err="1"/>
              <a:t>réaliste</a:t>
            </a:r>
            <a:endParaRPr lang="en-GB" dirty="0"/>
          </a:p>
          <a:p>
            <a:endParaRPr lang="en-GB" dirty="0"/>
          </a:p>
          <a:p>
            <a:r>
              <a:rPr lang="en-GB" dirty="0"/>
              <a:t>SACRIFIE la precision pour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2620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1582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La couleur </a:t>
            </a:r>
            <a:r>
              <a:rPr lang="en-GB" dirty="0" err="1"/>
              <a:t>indique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la </a:t>
            </a:r>
            <a:r>
              <a:rPr lang="en-GB" dirty="0" err="1"/>
              <a:t>réponse</a:t>
            </a:r>
            <a:r>
              <a:rPr lang="en-GB" dirty="0"/>
              <a:t> de la variable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majoritairement</a:t>
            </a:r>
            <a:r>
              <a:rPr lang="en-GB" dirty="0"/>
              <a:t> positive, </a:t>
            </a:r>
            <a:r>
              <a:rPr lang="en-GB" dirty="0" err="1"/>
              <a:t>en</a:t>
            </a:r>
            <a:r>
              <a:rPr lang="en-GB" dirty="0"/>
              <a:t> rouge, 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981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, sur 5000 simulations de Monte Carlo, la variable à </a:t>
            </a:r>
            <a:r>
              <a:rPr lang="en-GB" dirty="0" err="1"/>
              <a:t>répondu</a:t>
            </a:r>
            <a:r>
              <a:rPr lang="en-GB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72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-Gilles Allain</a:t>
            </a:r>
          </a:p>
        </p:txBody>
      </p:sp>
      <p:sp>
        <p:nvSpPr>
          <p:cNvPr id="94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9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0" y="9404787"/>
            <a:ext cx="460062" cy="34881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e du titre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2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e du titre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Texte du titre</a:t>
            </a:r>
          </a:p>
        </p:txBody>
      </p:sp>
      <p:sp>
        <p:nvSpPr>
          <p:cNvPr id="4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7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12.jpeg"/><Relationship Id="rId7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0" Type="http://schemas.openxmlformats.org/officeDocument/2006/relationships/image" Target="../media/image41.jpe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3.jpeg"/><Relationship Id="rId7" Type="http://schemas.openxmlformats.org/officeDocument/2006/relationships/image" Target="../media/image12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9.jpeg"/><Relationship Id="rId10" Type="http://schemas.openxmlformats.org/officeDocument/2006/relationships/image" Target="../media/image44.jpeg"/><Relationship Id="rId4" Type="http://schemas.openxmlformats.org/officeDocument/2006/relationships/image" Target="../media/image8.jpeg"/><Relationship Id="rId9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5.jpeg"/><Relationship Id="rId7" Type="http://schemas.openxmlformats.org/officeDocument/2006/relationships/image" Target="../media/image12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9.jpeg"/><Relationship Id="rId10" Type="http://schemas.openxmlformats.org/officeDocument/2006/relationships/image" Target="../media/image44.jpeg"/><Relationship Id="rId4" Type="http://schemas.openxmlformats.org/officeDocument/2006/relationships/image" Target="../media/image8.jpeg"/><Relationship Id="rId9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6.jpeg"/><Relationship Id="rId7" Type="http://schemas.openxmlformats.org/officeDocument/2006/relationships/image" Target="../media/image12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9.jpeg"/><Relationship Id="rId10" Type="http://schemas.openxmlformats.org/officeDocument/2006/relationships/image" Target="../media/image44.jpeg"/><Relationship Id="rId4" Type="http://schemas.openxmlformats.org/officeDocument/2006/relationships/image" Target="../media/image8.jpeg"/><Relationship Id="rId9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7.jpeg"/><Relationship Id="rId7" Type="http://schemas.openxmlformats.org/officeDocument/2006/relationships/image" Target="../media/image12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9.jpeg"/><Relationship Id="rId10" Type="http://schemas.openxmlformats.org/officeDocument/2006/relationships/image" Target="../media/image44.jpeg"/><Relationship Id="rId4" Type="http://schemas.openxmlformats.org/officeDocument/2006/relationships/image" Target="../media/image8.jpeg"/><Relationship Id="rId9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2.jpeg"/><Relationship Id="rId7" Type="http://schemas.openxmlformats.org/officeDocument/2006/relationships/image" Target="../media/image8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jpeg"/><Relationship Id="rId9" Type="http://schemas.openxmlformats.org/officeDocument/2006/relationships/image" Target="../media/image9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5.png"/><Relationship Id="rId7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12.jpeg"/><Relationship Id="rId9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jpeg"/><Relationship Id="rId7" Type="http://schemas.openxmlformats.org/officeDocument/2006/relationships/image" Target="../media/image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68.jpg"/><Relationship Id="rId4" Type="http://schemas.openxmlformats.org/officeDocument/2006/relationships/image" Target="../media/image6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68.jpg"/><Relationship Id="rId4" Type="http://schemas.openxmlformats.org/officeDocument/2006/relationships/image" Target="../media/image6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68.jpg"/><Relationship Id="rId4" Type="http://schemas.openxmlformats.org/officeDocument/2006/relationships/image" Target="../media/image6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0" name="Composition isotopique du nitrate :…"/>
          <p:cNvSpPr txBox="1">
            <a:spLocks noGrp="1"/>
          </p:cNvSpPr>
          <p:nvPr>
            <p:ph type="subTitle" sz="quarter" idx="1"/>
          </p:nvPr>
        </p:nvSpPr>
        <p:spPr>
          <a:xfrm>
            <a:off x="1509155" y="4124618"/>
            <a:ext cx="10816592" cy="1504364"/>
          </a:xfrm>
          <a:prstGeom prst="rect">
            <a:avLst/>
          </a:prstGeom>
        </p:spPr>
        <p:txBody>
          <a:bodyPr/>
          <a:lstStyle/>
          <a:p>
            <a:pPr algn="r">
              <a:defRPr sz="400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fr-FR" dirty="0"/>
              <a:t>Modélisation qualitative et réseaux bayésiens </a:t>
            </a:r>
          </a:p>
          <a:p>
            <a:pPr algn="r">
              <a:defRPr sz="400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fr-FR" dirty="0"/>
              <a:t>de la dynamique des récifs d’hermelles</a:t>
            </a:r>
            <a:endParaRPr dirty="0"/>
          </a:p>
        </p:txBody>
      </p:sp>
      <p:sp>
        <p:nvSpPr>
          <p:cNvPr id="121" name="Ligne"/>
          <p:cNvSpPr/>
          <p:nvPr/>
        </p:nvSpPr>
        <p:spPr>
          <a:xfrm>
            <a:off x="2039601" y="3816491"/>
            <a:ext cx="10304756" cy="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2" name="Ligne"/>
          <p:cNvSpPr/>
          <p:nvPr/>
        </p:nvSpPr>
        <p:spPr>
          <a:xfrm>
            <a:off x="2072519" y="5937108"/>
            <a:ext cx="10304757" cy="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3" name="SORBONNE_FAC_SCIENCES_DEF_CMJN.png" descr="SORBONNE_FAC_SCIENCES_DEF_CMJ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079" y="349255"/>
            <a:ext cx="2505421" cy="100649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arah Garric, Maureen Lapalme, François Leroy"/>
          <p:cNvSpPr txBox="1"/>
          <p:nvPr/>
        </p:nvSpPr>
        <p:spPr>
          <a:xfrm>
            <a:off x="455300" y="9112819"/>
            <a:ext cx="368530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Laboratoire DYNECO-LEBCO</a:t>
            </a:r>
          </a:p>
        </p:txBody>
      </p:sp>
      <p:sp>
        <p:nvSpPr>
          <p:cNvPr id="125" name="UE 4UM16 : Approche biogéochimique de la production…"/>
          <p:cNvSpPr txBox="1"/>
          <p:nvPr/>
        </p:nvSpPr>
        <p:spPr>
          <a:xfrm>
            <a:off x="5126755" y="7657053"/>
            <a:ext cx="298061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fr-FR" dirty="0"/>
              <a:t>Sous la supervision de:</a:t>
            </a:r>
          </a:p>
          <a:p>
            <a:pPr>
              <a:defRPr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lang="fr-FR" dirty="0"/>
          </a:p>
          <a:p>
            <a:pPr>
              <a:defRPr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fr-FR" dirty="0"/>
              <a:t>Dr. Martin P. </a:t>
            </a:r>
            <a:r>
              <a:rPr lang="fr-FR" dirty="0" err="1"/>
              <a:t>Marzloff</a:t>
            </a:r>
            <a:endParaRPr lang="fr-FR" dirty="0"/>
          </a:p>
          <a:p>
            <a:pPr>
              <a:defRPr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fr-FR" dirty="0"/>
              <a:t>Dr. Aurélien Boyé</a:t>
            </a:r>
          </a:p>
          <a:p>
            <a:pPr>
              <a:defRPr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fr-FR" dirty="0"/>
              <a:t>Dr. Stanislas Dubois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063C05-24E0-4C24-8546-AA2BD39858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9" b="24372"/>
          <a:stretch/>
        </p:blipFill>
        <p:spPr>
          <a:xfrm>
            <a:off x="788781" y="349255"/>
            <a:ext cx="2027236" cy="1006492"/>
          </a:xfrm>
          <a:prstGeom prst="rect">
            <a:avLst/>
          </a:prstGeom>
        </p:spPr>
      </p:pic>
      <p:sp>
        <p:nvSpPr>
          <p:cNvPr id="11" name="Sarah Garric, Maureen Lapalme, François Leroy">
            <a:extLst>
              <a:ext uri="{FF2B5EF4-FFF2-40B4-BE49-F238E27FC236}">
                <a16:creationId xmlns:a16="http://schemas.microsoft.com/office/drawing/2014/main" id="{CDC9C528-FF6F-46B2-99C0-E76F4A5220C0}"/>
              </a:ext>
            </a:extLst>
          </p:cNvPr>
          <p:cNvSpPr txBox="1"/>
          <p:nvPr/>
        </p:nvSpPr>
        <p:spPr>
          <a:xfrm>
            <a:off x="11150126" y="9112819"/>
            <a:ext cx="185467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François Leroy</a:t>
            </a:r>
          </a:p>
        </p:txBody>
      </p:sp>
      <p:pic>
        <p:nvPicPr>
          <p:cNvPr id="12" name="Picture 2" descr="Y:\Media\Website\Logo\Logo_REEHAB2_V2_red.png">
            <a:extLst>
              <a:ext uri="{FF2B5EF4-FFF2-40B4-BE49-F238E27FC236}">
                <a16:creationId xmlns:a16="http://schemas.microsoft.com/office/drawing/2014/main" id="{C813FFAF-FBA0-4DAD-A647-714C26EB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9527" y="183758"/>
            <a:ext cx="1181041" cy="1171989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592972" y="70414"/>
            <a:ext cx="58189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expert et modèles alternatifs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A19EA3E-EFB1-4EAA-9D05-D7B7E489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74" y="766523"/>
            <a:ext cx="11357220" cy="89442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1FA074F-43BD-4552-89AB-B9578B2F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39" y="1351189"/>
            <a:ext cx="1021889" cy="2979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62ACD9-E4C2-4891-B570-1B38F6C42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39" y="1992933"/>
            <a:ext cx="1021889" cy="2585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E5BB1E-FBA0-4345-B25B-A5AB766564F3}"/>
              </a:ext>
            </a:extLst>
          </p:cNvPr>
          <p:cNvSpPr txBox="1"/>
          <p:nvPr/>
        </p:nvSpPr>
        <p:spPr>
          <a:xfrm>
            <a:off x="2008870" y="1325780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positive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5B5B7E-50A6-409B-AA98-51EAD79F34C9}"/>
              </a:ext>
            </a:extLst>
          </p:cNvPr>
          <p:cNvSpPr txBox="1"/>
          <p:nvPr/>
        </p:nvSpPr>
        <p:spPr>
          <a:xfrm>
            <a:off x="2008870" y="1947777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</a:t>
            </a:r>
            <a:r>
              <a:rPr lang="en-GB" sz="1600" b="0" dirty="0" err="1"/>
              <a:t>négative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077355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592972" y="70414"/>
            <a:ext cx="58189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expert et modèles alternatifs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11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7AEEAC-26D4-48D0-B6A9-E1A2851F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47" y="907102"/>
            <a:ext cx="10845506" cy="87760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ABFC91-0F0C-4E5D-A2A2-2DD28152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39" y="1351189"/>
            <a:ext cx="1021889" cy="2979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AA928E7-1EC2-438B-AC9D-C9CBBE73F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39" y="1992933"/>
            <a:ext cx="1021889" cy="2585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9936EB-4519-4B29-819A-D5F63647EF76}"/>
              </a:ext>
            </a:extLst>
          </p:cNvPr>
          <p:cNvSpPr txBox="1"/>
          <p:nvPr/>
        </p:nvSpPr>
        <p:spPr>
          <a:xfrm>
            <a:off x="2008870" y="1325780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positive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7419EC-58D6-4E14-8D8A-11906C92B3E4}"/>
              </a:ext>
            </a:extLst>
          </p:cNvPr>
          <p:cNvSpPr txBox="1"/>
          <p:nvPr/>
        </p:nvSpPr>
        <p:spPr>
          <a:xfrm>
            <a:off x="2008870" y="1947777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</a:t>
            </a:r>
            <a:r>
              <a:rPr lang="en-GB" sz="1600" b="0" dirty="0" err="1"/>
              <a:t>négative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36248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592972" y="70414"/>
            <a:ext cx="58189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expert et modèles alternatifs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F8DA933-7B1A-4D87-9FC2-A8C5257C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50" y="828307"/>
            <a:ext cx="11387444" cy="88272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B2E375B-ECF2-4CA3-8AD7-EAA8CD91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39" y="1351189"/>
            <a:ext cx="1021889" cy="2979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4EC0D9-D68C-4C00-9458-01A33DB13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39" y="1992933"/>
            <a:ext cx="1021889" cy="2585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DADFC42-078D-47FA-A6E5-EB35097BF82E}"/>
              </a:ext>
            </a:extLst>
          </p:cNvPr>
          <p:cNvSpPr txBox="1"/>
          <p:nvPr/>
        </p:nvSpPr>
        <p:spPr>
          <a:xfrm>
            <a:off x="2008870" y="1325780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positive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73C731-85BA-4CC9-B900-3C1F0F69D361}"/>
              </a:ext>
            </a:extLst>
          </p:cNvPr>
          <p:cNvSpPr txBox="1"/>
          <p:nvPr/>
        </p:nvSpPr>
        <p:spPr>
          <a:xfrm>
            <a:off x="2008870" y="1947777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</a:t>
            </a:r>
            <a:r>
              <a:rPr lang="en-GB" sz="1600" b="0" dirty="0" err="1"/>
              <a:t>négative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915503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592972" y="70414"/>
            <a:ext cx="58189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expert et modèles alternatifs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5E388C-9DC1-4AA9-97A7-3AFC2126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36" y="792956"/>
            <a:ext cx="11614327" cy="8960644"/>
          </a:xfrm>
          <a:prstGeom prst="rect">
            <a:avLst/>
          </a:prstGeom>
        </p:spPr>
      </p:pic>
      <p:sp>
        <p:nvSpPr>
          <p:cNvPr id="4" name="Signe de multiplication 3">
            <a:extLst>
              <a:ext uri="{FF2B5EF4-FFF2-40B4-BE49-F238E27FC236}">
                <a16:creationId xmlns:a16="http://schemas.microsoft.com/office/drawing/2014/main" id="{524F700B-40A3-4C71-8F3F-BA434FF7D45B}"/>
              </a:ext>
            </a:extLst>
          </p:cNvPr>
          <p:cNvSpPr/>
          <p:nvPr/>
        </p:nvSpPr>
        <p:spPr>
          <a:xfrm>
            <a:off x="899886" y="3916725"/>
            <a:ext cx="1320800" cy="1219200"/>
          </a:xfrm>
          <a:prstGeom prst="mathMultiply">
            <a:avLst/>
          </a:prstGeom>
          <a:solidFill>
            <a:srgbClr val="FF0000">
              <a:alpha val="61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7DF06A9-28A3-46BD-9192-76AA86328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39" y="1351189"/>
            <a:ext cx="1021889" cy="2979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F26D05F-ADE7-439B-B556-2D831992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39" y="1992933"/>
            <a:ext cx="1021889" cy="2585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E70E182-5B90-4EC0-B46A-6E79D17048D3}"/>
              </a:ext>
            </a:extLst>
          </p:cNvPr>
          <p:cNvSpPr txBox="1"/>
          <p:nvPr/>
        </p:nvSpPr>
        <p:spPr>
          <a:xfrm>
            <a:off x="2008870" y="1325780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positive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4EDBFA2-C070-4892-9B70-9066C54320DA}"/>
              </a:ext>
            </a:extLst>
          </p:cNvPr>
          <p:cNvSpPr txBox="1"/>
          <p:nvPr/>
        </p:nvSpPr>
        <p:spPr>
          <a:xfrm>
            <a:off x="2008870" y="1947777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</a:t>
            </a:r>
            <a:r>
              <a:rPr lang="en-GB" sz="1600" b="0" dirty="0" err="1"/>
              <a:t>négative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909556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592972" y="70414"/>
            <a:ext cx="58189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expert et modèles alternatifs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5E388C-9DC1-4AA9-97A7-3AFC2126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36" y="792956"/>
            <a:ext cx="11614327" cy="8960644"/>
          </a:xfrm>
          <a:prstGeom prst="rect">
            <a:avLst/>
          </a:prstGeom>
        </p:spPr>
      </p:pic>
      <p:sp>
        <p:nvSpPr>
          <p:cNvPr id="4" name="Signe de multiplication 3">
            <a:extLst>
              <a:ext uri="{FF2B5EF4-FFF2-40B4-BE49-F238E27FC236}">
                <a16:creationId xmlns:a16="http://schemas.microsoft.com/office/drawing/2014/main" id="{524F700B-40A3-4C71-8F3F-BA434FF7D45B}"/>
              </a:ext>
            </a:extLst>
          </p:cNvPr>
          <p:cNvSpPr/>
          <p:nvPr/>
        </p:nvSpPr>
        <p:spPr>
          <a:xfrm>
            <a:off x="899886" y="3916725"/>
            <a:ext cx="1320800" cy="1219200"/>
          </a:xfrm>
          <a:prstGeom prst="mathMultiply">
            <a:avLst/>
          </a:prstGeom>
          <a:solidFill>
            <a:srgbClr val="FF0000">
              <a:alpha val="61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1E6CEB-7994-414E-98A2-86E1A293D0FA}"/>
              </a:ext>
            </a:extLst>
          </p:cNvPr>
          <p:cNvSpPr txBox="1"/>
          <p:nvPr/>
        </p:nvSpPr>
        <p:spPr>
          <a:xfrm>
            <a:off x="-729470" y="1573021"/>
            <a:ext cx="65169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3200" b="0" i="0" u="sng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Wingdings" panose="05000000000000000000" pitchFamily="2" charset="2"/>
            </a:endParaRP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3200" b="0" u="sng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8 </a:t>
            </a:r>
            <a:r>
              <a:rPr lang="en-GB" sz="3200" b="0" u="sng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modèles</a:t>
            </a:r>
            <a:r>
              <a:rPr lang="en-GB" sz="3200" b="0" u="sng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</a:t>
            </a:r>
            <a:r>
              <a:rPr lang="en-GB" sz="3200" b="0" u="sng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alternatifs</a:t>
            </a:r>
            <a:endParaRPr lang="en-GB" sz="3200" b="0" u="sng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3200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29030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1B7D0AE-DC00-4027-B1DA-92631034D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66" y="716195"/>
            <a:ext cx="3679403" cy="2863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5B8758-9B84-4AFF-8966-A09873AD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900" y="2587918"/>
            <a:ext cx="784934" cy="64338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8099C3-9114-48FD-A048-4787EFE0E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057" y="2512714"/>
            <a:ext cx="2808843" cy="5694291"/>
          </a:xfrm>
          <a:prstGeom prst="rect">
            <a:avLst/>
          </a:prstGeom>
        </p:spPr>
      </p:pic>
      <p:sp>
        <p:nvSpPr>
          <p:cNvPr id="17" name="Utilisation de l’outil isotopique">
            <a:extLst>
              <a:ext uri="{FF2B5EF4-FFF2-40B4-BE49-F238E27FC236}">
                <a16:creationId xmlns:a16="http://schemas.microsoft.com/office/drawing/2014/main" id="{3E62BA4E-6728-42D5-9BDC-15FB92F61F8B}"/>
              </a:ext>
            </a:extLst>
          </p:cNvPr>
          <p:cNvSpPr txBox="1"/>
          <p:nvPr/>
        </p:nvSpPr>
        <p:spPr>
          <a:xfrm>
            <a:off x="4729506" y="70414"/>
            <a:ext cx="35458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Réponse aux scénarios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26AC275-5904-4F2E-A035-B83255D0B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36" y="932327"/>
            <a:ext cx="7824986" cy="12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104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16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1B7D0AE-DC00-4027-B1DA-92631034D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66" y="716195"/>
            <a:ext cx="3679403" cy="2863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5B8758-9B84-4AFF-8966-A09873AD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900" y="2587918"/>
            <a:ext cx="784934" cy="64338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8099C3-9114-48FD-A048-4787EFE0E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057" y="2512714"/>
            <a:ext cx="2808843" cy="569429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7DBD0D8-FE2E-43F4-B6C3-F8325814EF8D}"/>
              </a:ext>
            </a:extLst>
          </p:cNvPr>
          <p:cNvSpPr txBox="1"/>
          <p:nvPr/>
        </p:nvSpPr>
        <p:spPr>
          <a:xfrm>
            <a:off x="10195957" y="9097010"/>
            <a:ext cx="28088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3600" b="0" dirty="0" err="1">
                <a:solidFill>
                  <a:schemeClr val="tx2"/>
                </a:solidFill>
                <a:latin typeface="Avenir Book"/>
              </a:rPr>
              <a:t>Scénario</a:t>
            </a:r>
            <a:endParaRPr kumimoji="0" lang="fr-FR" sz="36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sp>
        <p:nvSpPr>
          <p:cNvPr id="17" name="Utilisation de l’outil isotopique">
            <a:extLst>
              <a:ext uri="{FF2B5EF4-FFF2-40B4-BE49-F238E27FC236}">
                <a16:creationId xmlns:a16="http://schemas.microsoft.com/office/drawing/2014/main" id="{3E62BA4E-6728-42D5-9BDC-15FB92F61F8B}"/>
              </a:ext>
            </a:extLst>
          </p:cNvPr>
          <p:cNvSpPr txBox="1"/>
          <p:nvPr/>
        </p:nvSpPr>
        <p:spPr>
          <a:xfrm>
            <a:off x="4729506" y="70414"/>
            <a:ext cx="35458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Réponse aux scénarios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26AC275-5904-4F2E-A035-B83255D0B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36" y="932327"/>
            <a:ext cx="7824986" cy="12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304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17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1B7D0AE-DC00-4027-B1DA-9263103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66" y="716195"/>
            <a:ext cx="3679403" cy="2863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5B8758-9B84-4AFF-8966-A09873AD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900" y="2587918"/>
            <a:ext cx="784934" cy="64338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8099C3-9114-48FD-A048-4787EFE0E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57" y="2512714"/>
            <a:ext cx="2808843" cy="569429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7DBD0D8-FE2E-43F4-B6C3-F8325814EF8D}"/>
              </a:ext>
            </a:extLst>
          </p:cNvPr>
          <p:cNvSpPr txBox="1"/>
          <p:nvPr/>
        </p:nvSpPr>
        <p:spPr>
          <a:xfrm>
            <a:off x="10195957" y="9097010"/>
            <a:ext cx="28088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3600" b="0" dirty="0" err="1">
                <a:solidFill>
                  <a:schemeClr val="tx2"/>
                </a:solidFill>
                <a:latin typeface="Avenir Book"/>
              </a:rPr>
              <a:t>Scénario</a:t>
            </a:r>
            <a:endParaRPr kumimoji="0" lang="fr-FR" sz="36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sp>
        <p:nvSpPr>
          <p:cNvPr id="5" name="Parenthèse ouvrante 4">
            <a:extLst>
              <a:ext uri="{FF2B5EF4-FFF2-40B4-BE49-F238E27FC236}">
                <a16:creationId xmlns:a16="http://schemas.microsoft.com/office/drawing/2014/main" id="{868567E9-BA86-4FB1-B9D6-8F7048EF2393}"/>
              </a:ext>
            </a:extLst>
          </p:cNvPr>
          <p:cNvSpPr/>
          <p:nvPr/>
        </p:nvSpPr>
        <p:spPr>
          <a:xfrm>
            <a:off x="8330064" y="2512714"/>
            <a:ext cx="451079" cy="5769364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7E20F9F-021C-4FF0-A2D0-DB331C46C493}"/>
              </a:ext>
            </a:extLst>
          </p:cNvPr>
          <p:cNvSpPr txBox="1"/>
          <p:nvPr/>
        </p:nvSpPr>
        <p:spPr>
          <a:xfrm>
            <a:off x="5355771" y="5073413"/>
            <a:ext cx="287779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3600" b="0" dirty="0">
                <a:solidFill>
                  <a:schemeClr val="tx2"/>
                </a:solidFill>
                <a:latin typeface="Avenir Book"/>
              </a:rPr>
              <a:t>Variables </a:t>
            </a:r>
            <a:r>
              <a:rPr lang="en-GB" sz="3600" b="0" dirty="0" err="1">
                <a:solidFill>
                  <a:schemeClr val="tx2"/>
                </a:solidFill>
                <a:latin typeface="Avenir Book"/>
              </a:rPr>
              <a:t>réponses</a:t>
            </a:r>
            <a:endParaRPr kumimoji="0" lang="fr-FR" sz="36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sp>
        <p:nvSpPr>
          <p:cNvPr id="17" name="Utilisation de l’outil isotopique">
            <a:extLst>
              <a:ext uri="{FF2B5EF4-FFF2-40B4-BE49-F238E27FC236}">
                <a16:creationId xmlns:a16="http://schemas.microsoft.com/office/drawing/2014/main" id="{3E62BA4E-6728-42D5-9BDC-15FB92F61F8B}"/>
              </a:ext>
            </a:extLst>
          </p:cNvPr>
          <p:cNvSpPr txBox="1"/>
          <p:nvPr/>
        </p:nvSpPr>
        <p:spPr>
          <a:xfrm>
            <a:off x="4729506" y="70414"/>
            <a:ext cx="35458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Réponse aux scénarios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26AC275-5904-4F2E-A035-B83255D0B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036" y="932327"/>
            <a:ext cx="7824986" cy="12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652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7F57EC68-A3FC-4B56-BF8E-08BE2954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900" y="2587918"/>
            <a:ext cx="784934" cy="64338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9E66587-4A22-4BAE-A8C6-F077D73BD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057" y="2512714"/>
            <a:ext cx="2808843" cy="569429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99F2CE0-B75E-42A5-A32F-23EAC5F9B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36" y="932327"/>
            <a:ext cx="7824986" cy="1245681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18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1B7D0AE-DC00-4027-B1DA-92631034D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66" y="716195"/>
            <a:ext cx="3679403" cy="2863000"/>
          </a:xfrm>
          <a:prstGeom prst="rect">
            <a:avLst/>
          </a:prstGeom>
        </p:spPr>
      </p:pic>
      <p:sp>
        <p:nvSpPr>
          <p:cNvPr id="17" name="Utilisation de l’outil isotopique">
            <a:extLst>
              <a:ext uri="{FF2B5EF4-FFF2-40B4-BE49-F238E27FC236}">
                <a16:creationId xmlns:a16="http://schemas.microsoft.com/office/drawing/2014/main" id="{3E62BA4E-6728-42D5-9BDC-15FB92F61F8B}"/>
              </a:ext>
            </a:extLst>
          </p:cNvPr>
          <p:cNvSpPr txBox="1"/>
          <p:nvPr/>
        </p:nvSpPr>
        <p:spPr>
          <a:xfrm>
            <a:off x="4729506" y="70414"/>
            <a:ext cx="35458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Réponse aux scénarios</a:t>
            </a:r>
            <a:endParaRPr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E01557-C6CF-4234-B4D7-D2EA13151D83}"/>
              </a:ext>
            </a:extLst>
          </p:cNvPr>
          <p:cNvSpPr/>
          <p:nvPr/>
        </p:nvSpPr>
        <p:spPr>
          <a:xfrm>
            <a:off x="11143797" y="3413110"/>
            <a:ext cx="1161141" cy="4927555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A4E622-93C8-4C7A-8CEF-894741413BC9}"/>
              </a:ext>
            </a:extLst>
          </p:cNvPr>
          <p:cNvSpPr txBox="1"/>
          <p:nvPr/>
        </p:nvSpPr>
        <p:spPr>
          <a:xfrm>
            <a:off x="1152531" y="5876888"/>
            <a:ext cx="65169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3200" b="0" i="0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 </a:t>
            </a:r>
            <a:r>
              <a:rPr kumimoji="0" lang="en-GB" sz="3200" b="0" i="0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Répo</a:t>
            </a:r>
            <a:r>
              <a:rPr lang="en-GB" sz="3200" b="0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nse</a:t>
            </a:r>
            <a:r>
              <a:rPr lang="en-GB" sz="3200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</a:t>
            </a:r>
            <a:r>
              <a:rPr lang="en-GB" sz="3200" b="0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majoritairement</a:t>
            </a:r>
            <a:r>
              <a:rPr lang="en-GB" sz="3200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positive</a:t>
            </a:r>
            <a:endParaRPr kumimoji="0" lang="fr-FR" sz="32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0586994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1D988834-CDEB-4265-AD22-5A7B9BC27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900" y="2587918"/>
            <a:ext cx="784934" cy="643388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043D062-EDD5-43EE-96D4-ED7ED8424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057" y="2512714"/>
            <a:ext cx="2808843" cy="569429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0366F9D-5EED-4CF6-B872-E8A3DF202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36" y="932327"/>
            <a:ext cx="7824986" cy="1245681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19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1B7D0AE-DC00-4027-B1DA-92631034D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66" y="716195"/>
            <a:ext cx="3679403" cy="2863000"/>
          </a:xfrm>
          <a:prstGeom prst="rect">
            <a:avLst/>
          </a:prstGeom>
        </p:spPr>
      </p:pic>
      <p:sp>
        <p:nvSpPr>
          <p:cNvPr id="17" name="Utilisation de l’outil isotopique">
            <a:extLst>
              <a:ext uri="{FF2B5EF4-FFF2-40B4-BE49-F238E27FC236}">
                <a16:creationId xmlns:a16="http://schemas.microsoft.com/office/drawing/2014/main" id="{3E62BA4E-6728-42D5-9BDC-15FB92F61F8B}"/>
              </a:ext>
            </a:extLst>
          </p:cNvPr>
          <p:cNvSpPr txBox="1"/>
          <p:nvPr/>
        </p:nvSpPr>
        <p:spPr>
          <a:xfrm>
            <a:off x="4729506" y="70414"/>
            <a:ext cx="35458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Réponse aux scénarios</a:t>
            </a:r>
            <a:endParaRPr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A4E622-93C8-4C7A-8CEF-894741413BC9}"/>
              </a:ext>
            </a:extLst>
          </p:cNvPr>
          <p:cNvSpPr txBox="1"/>
          <p:nvPr/>
        </p:nvSpPr>
        <p:spPr>
          <a:xfrm>
            <a:off x="1152531" y="5876888"/>
            <a:ext cx="65169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3200" b="0" i="0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 </a:t>
            </a:r>
            <a:r>
              <a:rPr kumimoji="0" lang="en-GB" sz="3200" b="0" i="0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Répo</a:t>
            </a:r>
            <a:r>
              <a:rPr lang="en-GB" sz="3200" b="0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nse</a:t>
            </a:r>
            <a:r>
              <a:rPr lang="en-GB" sz="3200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</a:t>
            </a:r>
            <a:r>
              <a:rPr lang="en-GB" sz="3200" b="0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majoritairement</a:t>
            </a:r>
            <a:r>
              <a:rPr lang="en-GB" sz="3200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</a:t>
            </a:r>
            <a:r>
              <a:rPr lang="en-GB" sz="3200" b="0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négative</a:t>
            </a:r>
            <a:endParaRPr kumimoji="0" lang="fr-FR" sz="32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CAF4A3-603A-45F8-B342-C9CCE4A85AE2}"/>
              </a:ext>
            </a:extLst>
          </p:cNvPr>
          <p:cNvSpPr/>
          <p:nvPr/>
        </p:nvSpPr>
        <p:spPr>
          <a:xfrm>
            <a:off x="11034750" y="2587918"/>
            <a:ext cx="1082084" cy="3576951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4D12B-794B-4A0D-B806-0ED36E685C3F}"/>
              </a:ext>
            </a:extLst>
          </p:cNvPr>
          <p:cNvSpPr/>
          <p:nvPr/>
        </p:nvSpPr>
        <p:spPr>
          <a:xfrm>
            <a:off x="11015411" y="6806011"/>
            <a:ext cx="1101423" cy="1476198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17397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Utilisation de l’outil isotopique"/>
          <p:cNvSpPr txBox="1"/>
          <p:nvPr/>
        </p:nvSpPr>
        <p:spPr>
          <a:xfrm>
            <a:off x="2154262" y="70414"/>
            <a:ext cx="86962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 Changements d’états écologique et espèces ingénieures</a:t>
            </a:r>
            <a:endParaRPr dirty="0"/>
          </a:p>
        </p:txBody>
      </p:sp>
      <p:sp>
        <p:nvSpPr>
          <p:cNvPr id="129" name="Ligne"/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7A2CC4-40A5-4539-8FD5-40B9E6996F5E}"/>
              </a:ext>
            </a:extLst>
          </p:cNvPr>
          <p:cNvSpPr txBox="1"/>
          <p:nvPr/>
        </p:nvSpPr>
        <p:spPr>
          <a:xfrm>
            <a:off x="1013121" y="2555878"/>
            <a:ext cx="8406190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Espèces ingénieurs = Biodiversité</a:t>
            </a:r>
          </a:p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</a:rPr>
              <a:t>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Bioconstructions</a:t>
            </a: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Perturbations</a:t>
            </a: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Etats alternatifs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B</a:t>
            </a:r>
            <a:r>
              <a:rPr kumimoji="0" lang="fr-FR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oucles de rétroaction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    (</a:t>
            </a:r>
            <a:r>
              <a:rPr kumimoji="0" lang="fr-FR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Dakos</a:t>
            </a:r>
            <a:r>
              <a:rPr kumimoji="0" lang="fr-FR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</a:t>
            </a:r>
            <a:r>
              <a:rPr kumimoji="0" lang="fr-FR" b="0" i="1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et al</a:t>
            </a:r>
            <a:r>
              <a:rPr kumimoji="0" lang="fr-FR" b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., 2019)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11B115-94C5-4600-9B83-3056956047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2B1EA05-4AF5-461E-81D5-5A5E9F45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582" y="1401153"/>
            <a:ext cx="4678136" cy="346704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1F6DE65-03A0-43F6-9986-8BED66BD9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387" y="5807188"/>
            <a:ext cx="4716084" cy="349864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BB5F19B-381E-4161-A5C9-C2D096B9317C}"/>
              </a:ext>
            </a:extLst>
          </p:cNvPr>
          <p:cNvSpPr txBox="1"/>
          <p:nvPr/>
        </p:nvSpPr>
        <p:spPr>
          <a:xfrm>
            <a:off x="9522140" y="9281676"/>
            <a:ext cx="362120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fr-FR" b="0" dirty="0" err="1">
                <a:solidFill>
                  <a:schemeClr val="tx2"/>
                </a:solidFill>
                <a:latin typeface="Avenir Book"/>
              </a:rPr>
              <a:t>From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 </a:t>
            </a:r>
            <a:r>
              <a:rPr lang="fr-FR" b="0" dirty="0" err="1">
                <a:solidFill>
                  <a:schemeClr val="tx2"/>
                </a:solidFill>
                <a:latin typeface="Avenir Book"/>
              </a:rPr>
              <a:t>Marzloff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 </a:t>
            </a:r>
            <a:r>
              <a:rPr lang="fr-FR" b="0" i="1" dirty="0">
                <a:solidFill>
                  <a:schemeClr val="tx2"/>
                </a:solidFill>
                <a:latin typeface="Avenir Book"/>
              </a:rPr>
              <a:t>et al.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 2011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232BD4-87A8-4FF4-9EA3-0C88AFE1A88B}"/>
              </a:ext>
            </a:extLst>
          </p:cNvPr>
          <p:cNvSpPr txBox="1"/>
          <p:nvPr/>
        </p:nvSpPr>
        <p:spPr>
          <a:xfrm>
            <a:off x="7229826" y="971621"/>
            <a:ext cx="362120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fr-FR" b="0" dirty="0">
                <a:solidFill>
                  <a:schemeClr val="tx2"/>
                </a:solidFill>
                <a:latin typeface="Avenir Book"/>
              </a:rPr>
              <a:t>Etat dominé kelps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64B944-CB49-4750-8B1E-12961B9F7FEB}"/>
              </a:ext>
            </a:extLst>
          </p:cNvPr>
          <p:cNvSpPr txBox="1"/>
          <p:nvPr/>
        </p:nvSpPr>
        <p:spPr>
          <a:xfrm>
            <a:off x="7229826" y="5353495"/>
            <a:ext cx="362120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fr-FR" b="0" dirty="0">
                <a:solidFill>
                  <a:schemeClr val="tx2"/>
                </a:solidFill>
                <a:latin typeface="Avenir Book"/>
              </a:rPr>
              <a:t>Etat dominé oursins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Flèche : courbe vers la droite 6">
            <a:extLst>
              <a:ext uri="{FF2B5EF4-FFF2-40B4-BE49-F238E27FC236}">
                <a16:creationId xmlns:a16="http://schemas.microsoft.com/office/drawing/2014/main" id="{050CEA32-EAD8-494B-A998-EB4B0C5125F6}"/>
              </a:ext>
            </a:extLst>
          </p:cNvPr>
          <p:cNvSpPr/>
          <p:nvPr/>
        </p:nvSpPr>
        <p:spPr>
          <a:xfrm>
            <a:off x="5774975" y="3086100"/>
            <a:ext cx="907412" cy="5045529"/>
          </a:xfrm>
          <a:prstGeom prst="curvedRightArrow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Flèche : courbe vers la droite 18">
            <a:extLst>
              <a:ext uri="{FF2B5EF4-FFF2-40B4-BE49-F238E27FC236}">
                <a16:creationId xmlns:a16="http://schemas.microsoft.com/office/drawing/2014/main" id="{4CDDA093-644F-4E7C-81C8-7B5C7C41F2F3}"/>
              </a:ext>
            </a:extLst>
          </p:cNvPr>
          <p:cNvSpPr/>
          <p:nvPr/>
        </p:nvSpPr>
        <p:spPr>
          <a:xfrm rot="10800000">
            <a:off x="11332743" y="2774965"/>
            <a:ext cx="907412" cy="5045529"/>
          </a:xfrm>
          <a:prstGeom prst="curvedRightArrow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5B0D81C2-65F0-438A-84B0-12CF3F676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900" y="2587918"/>
            <a:ext cx="784934" cy="64338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DAA964C-A151-4895-9A3C-E0968BD5D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057" y="2512714"/>
            <a:ext cx="2808843" cy="569429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A862A73-E015-4245-9AD5-9ED8DA585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36" y="932327"/>
            <a:ext cx="7824986" cy="1245681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20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1B7D0AE-DC00-4027-B1DA-92631034D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66" y="716195"/>
            <a:ext cx="3679403" cy="2863000"/>
          </a:xfrm>
          <a:prstGeom prst="rect">
            <a:avLst/>
          </a:prstGeom>
        </p:spPr>
      </p:pic>
      <p:sp>
        <p:nvSpPr>
          <p:cNvPr id="17" name="Utilisation de l’outil isotopique">
            <a:extLst>
              <a:ext uri="{FF2B5EF4-FFF2-40B4-BE49-F238E27FC236}">
                <a16:creationId xmlns:a16="http://schemas.microsoft.com/office/drawing/2014/main" id="{3E62BA4E-6728-42D5-9BDC-15FB92F61F8B}"/>
              </a:ext>
            </a:extLst>
          </p:cNvPr>
          <p:cNvSpPr txBox="1"/>
          <p:nvPr/>
        </p:nvSpPr>
        <p:spPr>
          <a:xfrm>
            <a:off x="4729506" y="70414"/>
            <a:ext cx="35458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Réponse aux scénarios</a:t>
            </a:r>
            <a:endParaRPr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F0946-06E0-4F44-B65B-52A9C6933465}"/>
              </a:ext>
            </a:extLst>
          </p:cNvPr>
          <p:cNvSpPr/>
          <p:nvPr/>
        </p:nvSpPr>
        <p:spPr>
          <a:xfrm>
            <a:off x="11217665" y="2512714"/>
            <a:ext cx="1013405" cy="2198098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A94F3-BE68-4CFA-9A41-C34A9A25767B}"/>
              </a:ext>
            </a:extLst>
          </p:cNvPr>
          <p:cNvSpPr/>
          <p:nvPr/>
        </p:nvSpPr>
        <p:spPr>
          <a:xfrm>
            <a:off x="11015410" y="5428430"/>
            <a:ext cx="1101424" cy="2853779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80460BD-B266-4B9A-81AA-0BD4FD54732B}"/>
              </a:ext>
            </a:extLst>
          </p:cNvPr>
          <p:cNvSpPr txBox="1"/>
          <p:nvPr/>
        </p:nvSpPr>
        <p:spPr>
          <a:xfrm>
            <a:off x="1152531" y="5876888"/>
            <a:ext cx="65169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3200" b="0" i="0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 </a:t>
            </a:r>
            <a:r>
              <a:rPr kumimoji="0" lang="en-GB" sz="3200" b="0" i="0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Répo</a:t>
            </a:r>
            <a:r>
              <a:rPr lang="en-GB" sz="3200" b="0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nse</a:t>
            </a:r>
            <a:r>
              <a:rPr lang="en-GB" sz="3200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</a:t>
            </a:r>
            <a:r>
              <a:rPr lang="en-GB" sz="3200" b="0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ambigüe</a:t>
            </a:r>
            <a:endParaRPr kumimoji="0" lang="fr-FR" sz="32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0083804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21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1B7D0AE-DC00-4027-B1DA-9263103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66" y="716195"/>
            <a:ext cx="3679403" cy="2863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5B8758-9B84-4AFF-8966-A09873AD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900" y="2587918"/>
            <a:ext cx="784934" cy="64338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8099C3-9114-48FD-A048-4787EFE0E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57" y="2512714"/>
            <a:ext cx="2808843" cy="569429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7DBD0D8-FE2E-43F4-B6C3-F8325814EF8D}"/>
              </a:ext>
            </a:extLst>
          </p:cNvPr>
          <p:cNvSpPr txBox="1"/>
          <p:nvPr/>
        </p:nvSpPr>
        <p:spPr>
          <a:xfrm>
            <a:off x="10195957" y="9097010"/>
            <a:ext cx="28088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3600" b="0" dirty="0" err="1">
                <a:solidFill>
                  <a:schemeClr val="tx2"/>
                </a:solidFill>
                <a:latin typeface="Avenir Book"/>
              </a:rPr>
              <a:t>Scénario</a:t>
            </a:r>
            <a:endParaRPr kumimoji="0" lang="fr-FR" sz="36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sp>
        <p:nvSpPr>
          <p:cNvPr id="5" name="Parenthèse ouvrante 4">
            <a:extLst>
              <a:ext uri="{FF2B5EF4-FFF2-40B4-BE49-F238E27FC236}">
                <a16:creationId xmlns:a16="http://schemas.microsoft.com/office/drawing/2014/main" id="{868567E9-BA86-4FB1-B9D6-8F7048EF2393}"/>
              </a:ext>
            </a:extLst>
          </p:cNvPr>
          <p:cNvSpPr/>
          <p:nvPr/>
        </p:nvSpPr>
        <p:spPr>
          <a:xfrm>
            <a:off x="8330064" y="2512714"/>
            <a:ext cx="451079" cy="5769364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7E20F9F-021C-4FF0-A2D0-DB331C46C493}"/>
              </a:ext>
            </a:extLst>
          </p:cNvPr>
          <p:cNvSpPr txBox="1"/>
          <p:nvPr/>
        </p:nvSpPr>
        <p:spPr>
          <a:xfrm>
            <a:off x="5355771" y="5073413"/>
            <a:ext cx="287779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3600" b="0" dirty="0">
                <a:solidFill>
                  <a:schemeClr val="tx2"/>
                </a:solidFill>
                <a:latin typeface="Avenir Book"/>
              </a:rPr>
              <a:t>Variables </a:t>
            </a:r>
            <a:r>
              <a:rPr lang="en-GB" sz="3600" b="0" dirty="0" err="1">
                <a:solidFill>
                  <a:schemeClr val="tx2"/>
                </a:solidFill>
                <a:latin typeface="Avenir Book"/>
              </a:rPr>
              <a:t>réponses</a:t>
            </a:r>
            <a:endParaRPr kumimoji="0" lang="fr-FR" sz="36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sp>
        <p:nvSpPr>
          <p:cNvPr id="17" name="Utilisation de l’outil isotopique">
            <a:extLst>
              <a:ext uri="{FF2B5EF4-FFF2-40B4-BE49-F238E27FC236}">
                <a16:creationId xmlns:a16="http://schemas.microsoft.com/office/drawing/2014/main" id="{3E62BA4E-6728-42D5-9BDC-15FB92F61F8B}"/>
              </a:ext>
            </a:extLst>
          </p:cNvPr>
          <p:cNvSpPr txBox="1"/>
          <p:nvPr/>
        </p:nvSpPr>
        <p:spPr>
          <a:xfrm>
            <a:off x="4729506" y="70414"/>
            <a:ext cx="35458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Réponse aux scénarios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26AC275-5904-4F2E-A035-B83255D0B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036" y="932327"/>
            <a:ext cx="7824986" cy="124568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1A2061D-70DE-40A2-AAFA-0FF123518C24}"/>
              </a:ext>
            </a:extLst>
          </p:cNvPr>
          <p:cNvSpPr txBox="1"/>
          <p:nvPr/>
        </p:nvSpPr>
        <p:spPr>
          <a:xfrm>
            <a:off x="1071161" y="7140046"/>
            <a:ext cx="5723508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3600" b="0" i="0" u="sng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12 </a:t>
            </a:r>
            <a:r>
              <a:rPr kumimoji="0" lang="en-GB" sz="3600" b="0" i="0" u="sng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Scénarios</a:t>
            </a:r>
            <a:endParaRPr kumimoji="0" lang="en-GB" sz="3600" b="0" i="0" u="sng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3200" b="0" i="0" u="sng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10  perturbation unique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200" b="0" i="0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2  perturbation</a:t>
            </a:r>
            <a:r>
              <a:rPr lang="en-GB" sz="3200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multiple</a:t>
            </a:r>
          </a:p>
        </p:txBody>
      </p:sp>
    </p:spTree>
    <p:extLst>
      <p:ext uri="{BB962C8B-B14F-4D97-AF65-F5344CB8AC3E}">
        <p14:creationId xmlns:p14="http://schemas.microsoft.com/office/powerpoint/2010/main" val="6014011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912775" y="70414"/>
            <a:ext cx="517930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Choix de la topologie du modèle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2431046-C2AA-4A1D-B439-CE66F7B88B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-485"/>
          <a:stretch/>
        </p:blipFill>
        <p:spPr>
          <a:xfrm>
            <a:off x="958216" y="716194"/>
            <a:ext cx="9766265" cy="834160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DBC9447-F009-481F-A685-832B21055FAB}"/>
              </a:ext>
            </a:extLst>
          </p:cNvPr>
          <p:cNvSpPr txBox="1"/>
          <p:nvPr/>
        </p:nvSpPr>
        <p:spPr>
          <a:xfrm>
            <a:off x="6020014" y="9015845"/>
            <a:ext cx="678542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Groupés par modèles: variations non significatives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1C6F59-98D3-4ED1-8807-F737E50900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D106628-08C4-4B76-B9F1-5F514D674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722" y="2366455"/>
            <a:ext cx="2644205" cy="4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2141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6570313F-3881-40C4-89B8-C561548CBF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1" b="-517"/>
          <a:stretch/>
        </p:blipFill>
        <p:spPr>
          <a:xfrm>
            <a:off x="1998288" y="689224"/>
            <a:ext cx="8580182" cy="7192942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912775" y="70414"/>
            <a:ext cx="517930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Choix de la topologie du modèle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1C6F59-98D3-4ED1-8807-F737E50900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23</a:t>
            </a:fld>
            <a:endParaRPr lang="fr-FR"/>
          </a:p>
        </p:txBody>
      </p:sp>
      <p:sp>
        <p:nvSpPr>
          <p:cNvPr id="4" name="Organigramme : Fusion 3">
            <a:extLst>
              <a:ext uri="{FF2B5EF4-FFF2-40B4-BE49-F238E27FC236}">
                <a16:creationId xmlns:a16="http://schemas.microsoft.com/office/drawing/2014/main" id="{E41D2501-EC8E-4445-A936-1C7F8B3317B8}"/>
              </a:ext>
            </a:extLst>
          </p:cNvPr>
          <p:cNvSpPr/>
          <p:nvPr/>
        </p:nvSpPr>
        <p:spPr>
          <a:xfrm rot="5400000">
            <a:off x="5778555" y="4591266"/>
            <a:ext cx="351248" cy="6896400"/>
          </a:xfrm>
          <a:prstGeom prst="flowChartMerge">
            <a:avLst/>
          </a:prstGeom>
          <a:gradFill flip="none" rotWithShape="1">
            <a:gsLst>
              <a:gs pos="0">
                <a:schemeClr val="accent3"/>
              </a:gs>
              <a:gs pos="48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D83A3659-D083-4D88-B1CD-E9E6CEB85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9646032" y="7750518"/>
            <a:ext cx="685337" cy="5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igne Plus 4">
            <a:extLst>
              <a:ext uri="{FF2B5EF4-FFF2-40B4-BE49-F238E27FC236}">
                <a16:creationId xmlns:a16="http://schemas.microsoft.com/office/drawing/2014/main" id="{71AC36D3-475B-46A0-94A7-CAFB850FBF6D}"/>
              </a:ext>
            </a:extLst>
          </p:cNvPr>
          <p:cNvSpPr/>
          <p:nvPr/>
        </p:nvSpPr>
        <p:spPr>
          <a:xfrm>
            <a:off x="10246155" y="7813924"/>
            <a:ext cx="460107" cy="4719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Organigramme : Fusion 15">
            <a:extLst>
              <a:ext uri="{FF2B5EF4-FFF2-40B4-BE49-F238E27FC236}">
                <a16:creationId xmlns:a16="http://schemas.microsoft.com/office/drawing/2014/main" id="{5412226D-B028-4B21-B3B9-5D7943AF667B}"/>
              </a:ext>
            </a:extLst>
          </p:cNvPr>
          <p:cNvSpPr/>
          <p:nvPr/>
        </p:nvSpPr>
        <p:spPr>
          <a:xfrm rot="16200000">
            <a:off x="6027549" y="5101155"/>
            <a:ext cx="351248" cy="6896400"/>
          </a:xfrm>
          <a:prstGeom prst="flowChartMerge">
            <a:avLst/>
          </a:prstGeom>
          <a:gradFill flip="none" rotWithShape="1">
            <a:gsLst>
              <a:gs pos="0">
                <a:srgbClr val="B77F1B">
                  <a:shade val="30000"/>
                  <a:satMod val="115000"/>
                </a:srgbClr>
              </a:gs>
              <a:gs pos="50000">
                <a:srgbClr val="B77F1B">
                  <a:shade val="67500"/>
                  <a:satMod val="115000"/>
                </a:srgbClr>
              </a:gs>
              <a:gs pos="0">
                <a:srgbClr val="B77F1B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Organigramme : Fusion 16">
            <a:extLst>
              <a:ext uri="{FF2B5EF4-FFF2-40B4-BE49-F238E27FC236}">
                <a16:creationId xmlns:a16="http://schemas.microsoft.com/office/drawing/2014/main" id="{1F79046A-4FF6-4C3D-AACD-9A1F74C4DB0E}"/>
              </a:ext>
            </a:extLst>
          </p:cNvPr>
          <p:cNvSpPr/>
          <p:nvPr/>
        </p:nvSpPr>
        <p:spPr>
          <a:xfrm>
            <a:off x="1302958" y="1428600"/>
            <a:ext cx="299388" cy="6385324"/>
          </a:xfrm>
          <a:prstGeom prst="flowChartMerge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8" name="Picture 14" descr="Oyster Icons - Download Free Vector Icons | Noun Project">
            <a:extLst>
              <a:ext uri="{FF2B5EF4-FFF2-40B4-BE49-F238E27FC236}">
                <a16:creationId xmlns:a16="http://schemas.microsoft.com/office/drawing/2014/main" id="{5C5B8A54-B41E-4ABD-9010-B243D0D86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51" y="675432"/>
            <a:ext cx="670524" cy="67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74ECBF5-9CCB-4AE2-A972-ADA98687F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715" y="8373731"/>
            <a:ext cx="412264" cy="35124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959164A-2D54-41C0-A83D-F5C964F04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909426" y="7787513"/>
            <a:ext cx="518478" cy="55861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76A246C-BD62-4888-86D7-3D6473AAE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4905" y="1871434"/>
            <a:ext cx="2494192" cy="46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1871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912775" y="70414"/>
            <a:ext cx="517930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Choix de la topologie du modèle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1C6F59-98D3-4ED1-8807-F737E50900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24</a:t>
            </a:fld>
            <a:endParaRPr lang="fr-FR"/>
          </a:p>
        </p:txBody>
      </p:sp>
      <p:sp>
        <p:nvSpPr>
          <p:cNvPr id="4" name="Organigramme : Fusion 3">
            <a:extLst>
              <a:ext uri="{FF2B5EF4-FFF2-40B4-BE49-F238E27FC236}">
                <a16:creationId xmlns:a16="http://schemas.microsoft.com/office/drawing/2014/main" id="{E41D2501-EC8E-4445-A936-1C7F8B3317B8}"/>
              </a:ext>
            </a:extLst>
          </p:cNvPr>
          <p:cNvSpPr/>
          <p:nvPr/>
        </p:nvSpPr>
        <p:spPr>
          <a:xfrm rot="5400000">
            <a:off x="5778555" y="4591266"/>
            <a:ext cx="351248" cy="6896400"/>
          </a:xfrm>
          <a:prstGeom prst="flowChartMerge">
            <a:avLst/>
          </a:prstGeom>
          <a:gradFill flip="none" rotWithShape="1">
            <a:gsLst>
              <a:gs pos="0">
                <a:schemeClr val="accent3"/>
              </a:gs>
              <a:gs pos="48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D83A3659-D083-4D88-B1CD-E9E6CEB85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9646032" y="7750518"/>
            <a:ext cx="685337" cy="5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igne Plus 4">
            <a:extLst>
              <a:ext uri="{FF2B5EF4-FFF2-40B4-BE49-F238E27FC236}">
                <a16:creationId xmlns:a16="http://schemas.microsoft.com/office/drawing/2014/main" id="{71AC36D3-475B-46A0-94A7-CAFB850FBF6D}"/>
              </a:ext>
            </a:extLst>
          </p:cNvPr>
          <p:cNvSpPr/>
          <p:nvPr/>
        </p:nvSpPr>
        <p:spPr>
          <a:xfrm>
            <a:off x="10246155" y="7813924"/>
            <a:ext cx="460107" cy="4719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Organigramme : Fusion 15">
            <a:extLst>
              <a:ext uri="{FF2B5EF4-FFF2-40B4-BE49-F238E27FC236}">
                <a16:creationId xmlns:a16="http://schemas.microsoft.com/office/drawing/2014/main" id="{5412226D-B028-4B21-B3B9-5D7943AF667B}"/>
              </a:ext>
            </a:extLst>
          </p:cNvPr>
          <p:cNvSpPr/>
          <p:nvPr/>
        </p:nvSpPr>
        <p:spPr>
          <a:xfrm rot="16200000">
            <a:off x="6027549" y="5101155"/>
            <a:ext cx="351248" cy="6896400"/>
          </a:xfrm>
          <a:prstGeom prst="flowChartMerge">
            <a:avLst/>
          </a:prstGeom>
          <a:gradFill flip="none" rotWithShape="1">
            <a:gsLst>
              <a:gs pos="0">
                <a:srgbClr val="B77F1B">
                  <a:shade val="30000"/>
                  <a:satMod val="115000"/>
                </a:srgbClr>
              </a:gs>
              <a:gs pos="50000">
                <a:srgbClr val="B77F1B">
                  <a:shade val="67500"/>
                  <a:satMod val="115000"/>
                </a:srgbClr>
              </a:gs>
              <a:gs pos="0">
                <a:srgbClr val="B77F1B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Organigramme : Fusion 16">
            <a:extLst>
              <a:ext uri="{FF2B5EF4-FFF2-40B4-BE49-F238E27FC236}">
                <a16:creationId xmlns:a16="http://schemas.microsoft.com/office/drawing/2014/main" id="{1F79046A-4FF6-4C3D-AACD-9A1F74C4DB0E}"/>
              </a:ext>
            </a:extLst>
          </p:cNvPr>
          <p:cNvSpPr/>
          <p:nvPr/>
        </p:nvSpPr>
        <p:spPr>
          <a:xfrm>
            <a:off x="1302958" y="1428600"/>
            <a:ext cx="299388" cy="6385324"/>
          </a:xfrm>
          <a:prstGeom prst="flowChartMerge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8" name="Picture 14" descr="Oyster Icons - Download Free Vector Icons | Noun Project">
            <a:extLst>
              <a:ext uri="{FF2B5EF4-FFF2-40B4-BE49-F238E27FC236}">
                <a16:creationId xmlns:a16="http://schemas.microsoft.com/office/drawing/2014/main" id="{5C5B8A54-B41E-4ABD-9010-B243D0D86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51" y="675432"/>
            <a:ext cx="670524" cy="67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74ECBF5-9CCB-4AE2-A972-ADA98687F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715" y="8373731"/>
            <a:ext cx="412264" cy="35124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959164A-2D54-41C0-A83D-F5C964F04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909426" y="7787513"/>
            <a:ext cx="518478" cy="55861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76A246C-BD62-4888-86D7-3D6473AAE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905" y="1871434"/>
            <a:ext cx="2494192" cy="469942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C88725D-A54B-49A5-A399-8CD6B316EA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77"/>
          <a:stretch/>
        </p:blipFill>
        <p:spPr>
          <a:xfrm>
            <a:off x="2051939" y="778151"/>
            <a:ext cx="7219200" cy="70653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D2999E-6504-4915-AE8F-33AF95417C35}"/>
              </a:ext>
            </a:extLst>
          </p:cNvPr>
          <p:cNvSpPr/>
          <p:nvPr/>
        </p:nvSpPr>
        <p:spPr>
          <a:xfrm>
            <a:off x="9274905" y="2775857"/>
            <a:ext cx="1431357" cy="6858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46AE5-A59C-4A76-B849-283479AA99BD}"/>
              </a:ext>
            </a:extLst>
          </p:cNvPr>
          <p:cNvSpPr/>
          <p:nvPr/>
        </p:nvSpPr>
        <p:spPr>
          <a:xfrm>
            <a:off x="9402379" y="3895612"/>
            <a:ext cx="1431357" cy="6858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AD1DE2-6045-491E-A88C-C3A67B45DD60}"/>
              </a:ext>
            </a:extLst>
          </p:cNvPr>
          <p:cNvSpPr/>
          <p:nvPr/>
        </p:nvSpPr>
        <p:spPr>
          <a:xfrm>
            <a:off x="9274905" y="5015367"/>
            <a:ext cx="2152999" cy="155548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3422448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912775" y="70414"/>
            <a:ext cx="517930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Choix de la topologie du modèle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1C6F59-98D3-4ED1-8807-F737E50900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25</a:t>
            </a:fld>
            <a:endParaRPr lang="fr-FR"/>
          </a:p>
        </p:txBody>
      </p:sp>
      <p:sp>
        <p:nvSpPr>
          <p:cNvPr id="4" name="Organigramme : Fusion 3">
            <a:extLst>
              <a:ext uri="{FF2B5EF4-FFF2-40B4-BE49-F238E27FC236}">
                <a16:creationId xmlns:a16="http://schemas.microsoft.com/office/drawing/2014/main" id="{E41D2501-EC8E-4445-A936-1C7F8B3317B8}"/>
              </a:ext>
            </a:extLst>
          </p:cNvPr>
          <p:cNvSpPr/>
          <p:nvPr/>
        </p:nvSpPr>
        <p:spPr>
          <a:xfrm rot="5400000">
            <a:off x="5778555" y="4591266"/>
            <a:ext cx="351248" cy="6896400"/>
          </a:xfrm>
          <a:prstGeom prst="flowChartMerge">
            <a:avLst/>
          </a:prstGeom>
          <a:gradFill flip="none" rotWithShape="1">
            <a:gsLst>
              <a:gs pos="0">
                <a:schemeClr val="accent3"/>
              </a:gs>
              <a:gs pos="48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D83A3659-D083-4D88-B1CD-E9E6CEB85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9646032" y="7750518"/>
            <a:ext cx="685337" cy="5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igne Plus 4">
            <a:extLst>
              <a:ext uri="{FF2B5EF4-FFF2-40B4-BE49-F238E27FC236}">
                <a16:creationId xmlns:a16="http://schemas.microsoft.com/office/drawing/2014/main" id="{71AC36D3-475B-46A0-94A7-CAFB850FBF6D}"/>
              </a:ext>
            </a:extLst>
          </p:cNvPr>
          <p:cNvSpPr/>
          <p:nvPr/>
        </p:nvSpPr>
        <p:spPr>
          <a:xfrm>
            <a:off x="10246155" y="7813924"/>
            <a:ext cx="460107" cy="4719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Organigramme : Fusion 15">
            <a:extLst>
              <a:ext uri="{FF2B5EF4-FFF2-40B4-BE49-F238E27FC236}">
                <a16:creationId xmlns:a16="http://schemas.microsoft.com/office/drawing/2014/main" id="{5412226D-B028-4B21-B3B9-5D7943AF667B}"/>
              </a:ext>
            </a:extLst>
          </p:cNvPr>
          <p:cNvSpPr/>
          <p:nvPr/>
        </p:nvSpPr>
        <p:spPr>
          <a:xfrm rot="16200000">
            <a:off x="6027549" y="5101155"/>
            <a:ext cx="351248" cy="6896400"/>
          </a:xfrm>
          <a:prstGeom prst="flowChartMerge">
            <a:avLst/>
          </a:prstGeom>
          <a:gradFill flip="none" rotWithShape="1">
            <a:gsLst>
              <a:gs pos="0">
                <a:srgbClr val="B77F1B">
                  <a:shade val="30000"/>
                  <a:satMod val="115000"/>
                </a:srgbClr>
              </a:gs>
              <a:gs pos="50000">
                <a:srgbClr val="B77F1B">
                  <a:shade val="67500"/>
                  <a:satMod val="115000"/>
                </a:srgbClr>
              </a:gs>
              <a:gs pos="0">
                <a:srgbClr val="B77F1B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Organigramme : Fusion 16">
            <a:extLst>
              <a:ext uri="{FF2B5EF4-FFF2-40B4-BE49-F238E27FC236}">
                <a16:creationId xmlns:a16="http://schemas.microsoft.com/office/drawing/2014/main" id="{1F79046A-4FF6-4C3D-AACD-9A1F74C4DB0E}"/>
              </a:ext>
            </a:extLst>
          </p:cNvPr>
          <p:cNvSpPr/>
          <p:nvPr/>
        </p:nvSpPr>
        <p:spPr>
          <a:xfrm>
            <a:off x="1302958" y="1428600"/>
            <a:ext cx="299388" cy="6385324"/>
          </a:xfrm>
          <a:prstGeom prst="flowChartMerge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8" name="Picture 14" descr="Oyster Icons - Download Free Vector Icons | Noun Project">
            <a:extLst>
              <a:ext uri="{FF2B5EF4-FFF2-40B4-BE49-F238E27FC236}">
                <a16:creationId xmlns:a16="http://schemas.microsoft.com/office/drawing/2014/main" id="{5C5B8A54-B41E-4ABD-9010-B243D0D86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51" y="675432"/>
            <a:ext cx="670524" cy="67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74ECBF5-9CCB-4AE2-A972-ADA98687F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715" y="8373731"/>
            <a:ext cx="412264" cy="35124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959164A-2D54-41C0-A83D-F5C964F04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909426" y="7787513"/>
            <a:ext cx="518478" cy="55861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76A246C-BD62-4888-86D7-3D6473AAE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905" y="1871434"/>
            <a:ext cx="2494192" cy="46994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D2999E-6504-4915-AE8F-33AF95417C35}"/>
              </a:ext>
            </a:extLst>
          </p:cNvPr>
          <p:cNvSpPr/>
          <p:nvPr/>
        </p:nvSpPr>
        <p:spPr>
          <a:xfrm>
            <a:off x="9292232" y="2819511"/>
            <a:ext cx="2268397" cy="101627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46AE5-A59C-4A76-B849-283479AA99BD}"/>
              </a:ext>
            </a:extLst>
          </p:cNvPr>
          <p:cNvSpPr/>
          <p:nvPr/>
        </p:nvSpPr>
        <p:spPr>
          <a:xfrm>
            <a:off x="9292232" y="4222701"/>
            <a:ext cx="2268397" cy="6858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AD1DE2-6045-491E-A88C-C3A67B45DD60}"/>
              </a:ext>
            </a:extLst>
          </p:cNvPr>
          <p:cNvSpPr/>
          <p:nvPr/>
        </p:nvSpPr>
        <p:spPr>
          <a:xfrm>
            <a:off x="9292232" y="5295421"/>
            <a:ext cx="2152999" cy="155548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D4AFD5B-02C1-4237-A268-FDD695444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091" y="728678"/>
            <a:ext cx="7229048" cy="70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3227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772784" y="70414"/>
            <a:ext cx="345928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expert validé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E9FDFB7-88EB-4BB1-AAED-243D1706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82" y="887713"/>
            <a:ext cx="7774228" cy="879547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BAF4A4-5DDD-4648-8D43-B07BBD7160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26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33D3F7E-E300-4A7B-AB47-13FA3CE2A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39" y="1351189"/>
            <a:ext cx="1021889" cy="2979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75A20C6-9499-4743-ADB8-DF1541E5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39" y="1992933"/>
            <a:ext cx="1021889" cy="2585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6DC69CC-B32B-4D1B-A672-596B89A10620}"/>
              </a:ext>
            </a:extLst>
          </p:cNvPr>
          <p:cNvSpPr txBox="1"/>
          <p:nvPr/>
        </p:nvSpPr>
        <p:spPr>
          <a:xfrm>
            <a:off x="2008870" y="1325780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positive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E68F58F-4D07-4C03-B719-4F86F3A9C698}"/>
              </a:ext>
            </a:extLst>
          </p:cNvPr>
          <p:cNvSpPr txBox="1"/>
          <p:nvPr/>
        </p:nvSpPr>
        <p:spPr>
          <a:xfrm>
            <a:off x="2008870" y="1947777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</a:t>
            </a:r>
            <a:r>
              <a:rPr lang="en-GB" sz="1600" b="0" dirty="0" err="1"/>
              <a:t>négative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8011180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E13FA85-1F02-4043-B763-63B34DEC0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14"/>
            <a:ext cx="11629570" cy="9317733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729503" y="70414"/>
            <a:ext cx="35458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Réponse aux scénarios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2F2AF4F5-37DF-4562-B469-138CC8B12E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27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111540-D261-4461-BC3B-138DCBEA1D30}"/>
              </a:ext>
            </a:extLst>
          </p:cNvPr>
          <p:cNvSpPr/>
          <p:nvPr/>
        </p:nvSpPr>
        <p:spPr>
          <a:xfrm>
            <a:off x="8049986" y="2922814"/>
            <a:ext cx="2906485" cy="616914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12FD1-131B-4B73-877B-2EF743218DC2}"/>
              </a:ext>
            </a:extLst>
          </p:cNvPr>
          <p:cNvSpPr/>
          <p:nvPr/>
        </p:nvSpPr>
        <p:spPr>
          <a:xfrm>
            <a:off x="7086600" y="2167072"/>
            <a:ext cx="5030992" cy="75574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2268809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E13FA85-1F02-4043-B763-63B34DEC0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54"/>
            <a:ext cx="11629570" cy="9317733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729503" y="70414"/>
            <a:ext cx="35458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Réponse aux scénarios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2F2AF4F5-37DF-4562-B469-138CC8B12E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28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36BB9-6024-4185-8186-E75C6082ED1B}"/>
              </a:ext>
            </a:extLst>
          </p:cNvPr>
          <p:cNvSpPr/>
          <p:nvPr/>
        </p:nvSpPr>
        <p:spPr>
          <a:xfrm rot="16200000">
            <a:off x="-4751036" y="3700502"/>
            <a:ext cx="5021943" cy="973902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342FA-8009-4ECA-B03A-2FACC068775B}"/>
              </a:ext>
            </a:extLst>
          </p:cNvPr>
          <p:cNvSpPr/>
          <p:nvPr/>
        </p:nvSpPr>
        <p:spPr>
          <a:xfrm rot="16200000">
            <a:off x="-4159437" y="5830585"/>
            <a:ext cx="5021946" cy="1735680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A8B189-2414-4A07-9897-15748ADD3190}"/>
              </a:ext>
            </a:extLst>
          </p:cNvPr>
          <p:cNvSpPr/>
          <p:nvPr/>
        </p:nvSpPr>
        <p:spPr>
          <a:xfrm>
            <a:off x="3050250" y="3003633"/>
            <a:ext cx="754307" cy="5116739"/>
          </a:xfrm>
          <a:prstGeom prst="rect">
            <a:avLst/>
          </a:prstGeom>
          <a:solidFill>
            <a:schemeClr val="lt1">
              <a:alpha val="84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2784CE-C7DD-49C2-BF5E-201D56EF6DAC}"/>
              </a:ext>
            </a:extLst>
          </p:cNvPr>
          <p:cNvSpPr/>
          <p:nvPr/>
        </p:nvSpPr>
        <p:spPr>
          <a:xfrm>
            <a:off x="4585180" y="3031216"/>
            <a:ext cx="1698172" cy="5033990"/>
          </a:xfrm>
          <a:prstGeom prst="rect">
            <a:avLst/>
          </a:prstGeom>
          <a:solidFill>
            <a:schemeClr val="lt1">
              <a:alpha val="84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A50F2A-6434-4309-9A6B-E9FE15CC35E5}"/>
              </a:ext>
            </a:extLst>
          </p:cNvPr>
          <p:cNvSpPr/>
          <p:nvPr/>
        </p:nvSpPr>
        <p:spPr>
          <a:xfrm>
            <a:off x="8542137" y="3003633"/>
            <a:ext cx="1698172" cy="5033990"/>
          </a:xfrm>
          <a:prstGeom prst="rect">
            <a:avLst/>
          </a:prstGeom>
          <a:solidFill>
            <a:schemeClr val="lt1">
              <a:alpha val="84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82E85-B44E-413F-AA1B-274648ECDF5D}"/>
              </a:ext>
            </a:extLst>
          </p:cNvPr>
          <p:cNvSpPr/>
          <p:nvPr/>
        </p:nvSpPr>
        <p:spPr>
          <a:xfrm>
            <a:off x="8049986" y="2922814"/>
            <a:ext cx="2906485" cy="616914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D8E2DF-4FA9-4526-A31F-E3EFCB185B17}"/>
              </a:ext>
            </a:extLst>
          </p:cNvPr>
          <p:cNvSpPr/>
          <p:nvPr/>
        </p:nvSpPr>
        <p:spPr>
          <a:xfrm>
            <a:off x="7086600" y="2167072"/>
            <a:ext cx="5030992" cy="75574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833537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E13FA85-1F02-4043-B763-63B34DEC0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14"/>
            <a:ext cx="11629570" cy="9317733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729503" y="70414"/>
            <a:ext cx="35458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Réponse aux scénarios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DFD65C-1608-4B7A-84EA-4D24AE44D0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29</a:t>
            </a:fld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A5C296-C624-4FE3-ABCE-B075F5392B41}"/>
              </a:ext>
            </a:extLst>
          </p:cNvPr>
          <p:cNvSpPr/>
          <p:nvPr/>
        </p:nvSpPr>
        <p:spPr>
          <a:xfrm rot="16200000">
            <a:off x="-5151693" y="4941391"/>
            <a:ext cx="5021943" cy="973902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57F63D-0152-47C6-B4D6-1B0CC381D5B9}"/>
              </a:ext>
            </a:extLst>
          </p:cNvPr>
          <p:cNvSpPr/>
          <p:nvPr/>
        </p:nvSpPr>
        <p:spPr>
          <a:xfrm rot="16200000">
            <a:off x="-3977128" y="2442549"/>
            <a:ext cx="5021946" cy="1735680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A09656-0FE4-40EB-9E62-89C59E660F1A}"/>
              </a:ext>
            </a:extLst>
          </p:cNvPr>
          <p:cNvSpPr/>
          <p:nvPr/>
        </p:nvSpPr>
        <p:spPr>
          <a:xfrm>
            <a:off x="3050250" y="3003633"/>
            <a:ext cx="754307" cy="5116739"/>
          </a:xfrm>
          <a:prstGeom prst="rect">
            <a:avLst/>
          </a:prstGeom>
          <a:solidFill>
            <a:schemeClr val="lt1">
              <a:alpha val="84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98FD5A-4E29-4BA4-A64B-C9F40D9FF755}"/>
              </a:ext>
            </a:extLst>
          </p:cNvPr>
          <p:cNvSpPr/>
          <p:nvPr/>
        </p:nvSpPr>
        <p:spPr>
          <a:xfrm>
            <a:off x="4585180" y="3031216"/>
            <a:ext cx="1698172" cy="5033990"/>
          </a:xfrm>
          <a:prstGeom prst="rect">
            <a:avLst/>
          </a:prstGeom>
          <a:solidFill>
            <a:schemeClr val="lt1">
              <a:alpha val="84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082524-CDCF-4F76-BD62-5A7B851C2BE3}"/>
              </a:ext>
            </a:extLst>
          </p:cNvPr>
          <p:cNvSpPr/>
          <p:nvPr/>
        </p:nvSpPr>
        <p:spPr>
          <a:xfrm>
            <a:off x="8542137" y="3003633"/>
            <a:ext cx="1698172" cy="5033990"/>
          </a:xfrm>
          <a:prstGeom prst="rect">
            <a:avLst/>
          </a:prstGeom>
          <a:solidFill>
            <a:schemeClr val="lt1">
              <a:alpha val="84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F3183-F65C-4E54-8392-9CE89CC0FFDE}"/>
              </a:ext>
            </a:extLst>
          </p:cNvPr>
          <p:cNvSpPr/>
          <p:nvPr/>
        </p:nvSpPr>
        <p:spPr>
          <a:xfrm>
            <a:off x="3817256" y="3075583"/>
            <a:ext cx="783773" cy="851647"/>
          </a:xfrm>
          <a:prstGeom prst="rect">
            <a:avLst/>
          </a:prstGeom>
          <a:noFill/>
          <a:ln w="76200" cap="flat">
            <a:solidFill>
              <a:srgbClr val="B77F1B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4E6EA-D4A4-40D5-8B1C-2126E111CBD3}"/>
              </a:ext>
            </a:extLst>
          </p:cNvPr>
          <p:cNvSpPr/>
          <p:nvPr/>
        </p:nvSpPr>
        <p:spPr>
          <a:xfrm>
            <a:off x="3817256" y="5486400"/>
            <a:ext cx="783773" cy="2452914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DC4A7-4D13-4B64-9F1B-6E4E78548EC7}"/>
              </a:ext>
            </a:extLst>
          </p:cNvPr>
          <p:cNvSpPr/>
          <p:nvPr/>
        </p:nvSpPr>
        <p:spPr>
          <a:xfrm>
            <a:off x="6211143" y="3075583"/>
            <a:ext cx="1641086" cy="851647"/>
          </a:xfrm>
          <a:prstGeom prst="rect">
            <a:avLst/>
          </a:prstGeom>
          <a:noFill/>
          <a:ln w="76200" cap="flat">
            <a:solidFill>
              <a:srgbClr val="B77F1B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707CED-578C-4510-A406-0453D7E4D3D2}"/>
              </a:ext>
            </a:extLst>
          </p:cNvPr>
          <p:cNvSpPr/>
          <p:nvPr/>
        </p:nvSpPr>
        <p:spPr>
          <a:xfrm>
            <a:off x="6260273" y="5486400"/>
            <a:ext cx="1591956" cy="2425331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BD1330-3397-42AB-BF76-E0B9FE810744}"/>
              </a:ext>
            </a:extLst>
          </p:cNvPr>
          <p:cNvSpPr/>
          <p:nvPr/>
        </p:nvSpPr>
        <p:spPr>
          <a:xfrm>
            <a:off x="8049986" y="2922814"/>
            <a:ext cx="2906485" cy="616914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E5EE5-1750-41DD-8DB0-C81FED36B175}"/>
              </a:ext>
            </a:extLst>
          </p:cNvPr>
          <p:cNvSpPr/>
          <p:nvPr/>
        </p:nvSpPr>
        <p:spPr>
          <a:xfrm>
            <a:off x="7086600" y="2167072"/>
            <a:ext cx="5030992" cy="75574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703822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Utilisation de l’outil isotopique"/>
          <p:cNvSpPr txBox="1"/>
          <p:nvPr/>
        </p:nvSpPr>
        <p:spPr>
          <a:xfrm>
            <a:off x="4995576" y="70414"/>
            <a:ext cx="301364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biologique</a:t>
            </a:r>
            <a:endParaRPr dirty="0"/>
          </a:p>
        </p:txBody>
      </p:sp>
      <p:sp>
        <p:nvSpPr>
          <p:cNvPr id="129" name="Ligne"/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C9BBF29-9699-4041-A745-7622F67ADEFB}"/>
              </a:ext>
            </a:extLst>
          </p:cNvPr>
          <p:cNvSpPr txBox="1"/>
          <p:nvPr/>
        </p:nvSpPr>
        <p:spPr>
          <a:xfrm>
            <a:off x="4126530" y="944085"/>
            <a:ext cx="49530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b="1" i="1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Sabellaria</a:t>
            </a:r>
            <a:r>
              <a:rPr kumimoji="0" lang="fr-FR" b="1" i="1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</a:t>
            </a:r>
            <a:r>
              <a:rPr kumimoji="0" lang="fr-FR" b="1" i="1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alveolata</a:t>
            </a:r>
            <a:r>
              <a:rPr kumimoji="0" lang="fr-FR" b="1" i="1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</a:t>
            </a:r>
            <a:r>
              <a:rPr kumimoji="0" lang="fr-FR" b="0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(Linnaeus, 1767)</a:t>
            </a:r>
            <a:endParaRPr kumimoji="0" lang="fr-FR" b="1" i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7A2CC4-40A5-4539-8FD5-40B9E6996F5E}"/>
              </a:ext>
            </a:extLst>
          </p:cNvPr>
          <p:cNvSpPr txBox="1"/>
          <p:nvPr/>
        </p:nvSpPr>
        <p:spPr>
          <a:xfrm>
            <a:off x="607105" y="2098738"/>
            <a:ext cx="6735233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Annélide polychète tubicole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Zone intertidale</a:t>
            </a:r>
          </a:p>
          <a:p>
            <a:pPr algn="l"/>
            <a:endParaRPr kumimoji="0" lang="fr-FR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Très dynamique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Bioconstructions augmentent localement la richesse spécifique (</a:t>
            </a:r>
            <a:r>
              <a:rPr lang="fr-FR" b="0" dirty="0" err="1">
                <a:solidFill>
                  <a:schemeClr val="tx2"/>
                </a:solidFill>
                <a:latin typeface="Avenir Book"/>
              </a:rPr>
              <a:t>Lecornu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 </a:t>
            </a:r>
            <a:r>
              <a:rPr lang="fr-FR" b="0" i="1" dirty="0">
                <a:solidFill>
                  <a:schemeClr val="tx2"/>
                </a:solidFill>
                <a:latin typeface="Avenir Book"/>
              </a:rPr>
              <a:t>et al., 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2016)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Protection contre l’érosion côtière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Implication dans les changements d’états </a:t>
            </a:r>
            <a:r>
              <a:rPr lang="fr-FR" b="0" dirty="0">
                <a:solidFill>
                  <a:schemeClr val="tx2"/>
                </a:solidFill>
              </a:rPr>
              <a:t>?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endParaRPr kumimoji="0" lang="fr-FR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Quels paramètres à prendre en compte dans la dynamique</a:t>
            </a:r>
            <a:r>
              <a:rPr lang="fr-FR" b="0" dirty="0">
                <a:solidFill>
                  <a:schemeClr val="tx2"/>
                </a:solidFill>
                <a:latin typeface="+mj-lt"/>
              </a:rPr>
              <a:t> ?</a:t>
            </a:r>
            <a:endParaRPr kumimoji="0" lang="fr-FR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11B115-94C5-4600-9B83-3056956047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60038D8-836C-478A-8A41-AFE813F8C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44" y="2389295"/>
            <a:ext cx="4561001" cy="25655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AF1226-E960-4AD8-9ADA-BEA5E274A7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43" y="5804363"/>
            <a:ext cx="4639612" cy="2195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FF69DC-C6B7-4FC2-8E14-9721B89BFD2A}"/>
              </a:ext>
            </a:extLst>
          </p:cNvPr>
          <p:cNvSpPr/>
          <p:nvPr/>
        </p:nvSpPr>
        <p:spPr>
          <a:xfrm>
            <a:off x="8898474" y="1855401"/>
            <a:ext cx="1830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GB" b="0" dirty="0">
                <a:solidFill>
                  <a:schemeClr val="tx2"/>
                </a:solidFill>
                <a:latin typeface="Avenir Book"/>
              </a:rPr>
              <a:t>Janvier 2019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AAF3B-A2EE-4000-BC7A-E49B8406EC49}"/>
              </a:ext>
            </a:extLst>
          </p:cNvPr>
          <p:cNvSpPr/>
          <p:nvPr/>
        </p:nvSpPr>
        <p:spPr>
          <a:xfrm>
            <a:off x="8898474" y="5306513"/>
            <a:ext cx="1798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GB" b="0" dirty="0" err="1">
                <a:solidFill>
                  <a:schemeClr val="tx2"/>
                </a:solidFill>
                <a:latin typeface="Avenir Book"/>
              </a:rPr>
              <a:t>Février</a:t>
            </a:r>
            <a:r>
              <a:rPr lang="en-GB" b="0" dirty="0">
                <a:solidFill>
                  <a:schemeClr val="tx2"/>
                </a:solidFill>
                <a:latin typeface="Avenir Book"/>
              </a:rPr>
              <a:t> 2020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2050031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E13FA85-1F02-4043-B763-63B34DEC0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14"/>
            <a:ext cx="11629570" cy="9317733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729503" y="70414"/>
            <a:ext cx="35458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Réponse aux scénarios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F3183-F65C-4E54-8392-9CE89CC0FFDE}"/>
              </a:ext>
            </a:extLst>
          </p:cNvPr>
          <p:cNvSpPr/>
          <p:nvPr/>
        </p:nvSpPr>
        <p:spPr>
          <a:xfrm>
            <a:off x="8519884" y="2902857"/>
            <a:ext cx="1741715" cy="973902"/>
          </a:xfrm>
          <a:prstGeom prst="rect">
            <a:avLst/>
          </a:prstGeom>
          <a:noFill/>
          <a:ln w="76200" cap="flat">
            <a:solidFill>
              <a:srgbClr val="B77F1B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170DB8E-7164-4119-9E5F-C8BCEB69F2CC}"/>
              </a:ext>
            </a:extLst>
          </p:cNvPr>
          <p:cNvSpPr txBox="1"/>
          <p:nvPr/>
        </p:nvSpPr>
        <p:spPr>
          <a:xfrm>
            <a:off x="8756877" y="3208956"/>
            <a:ext cx="1422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??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CC815-8742-43D5-8DDC-1CE5D679A4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30</a:t>
            </a:fld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25DF97-FF43-4954-9A66-3A9274772E1C}"/>
              </a:ext>
            </a:extLst>
          </p:cNvPr>
          <p:cNvSpPr/>
          <p:nvPr/>
        </p:nvSpPr>
        <p:spPr>
          <a:xfrm>
            <a:off x="3050250" y="3003634"/>
            <a:ext cx="4803793" cy="4897820"/>
          </a:xfrm>
          <a:prstGeom prst="rect">
            <a:avLst/>
          </a:prstGeom>
          <a:solidFill>
            <a:schemeClr val="lt1">
              <a:alpha val="84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053D29-FA69-4E98-9ABA-1F8F96E8E84C}"/>
              </a:ext>
            </a:extLst>
          </p:cNvPr>
          <p:cNvSpPr txBox="1"/>
          <p:nvPr/>
        </p:nvSpPr>
        <p:spPr>
          <a:xfrm>
            <a:off x="8747125" y="8011783"/>
            <a:ext cx="1422400" cy="15799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Avenir Book"/>
                <a:cs typeface="Calibri" panose="020F0502020204030204" pitchFamily="34" charset="0"/>
              </a:rPr>
              <a:t>Oyster +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cs typeface="Calibri" panose="020F0502020204030204" pitchFamily="34" charset="0"/>
                <a:sym typeface="Helvetica Neue"/>
              </a:rPr>
              <a:t>Reef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cs typeface="Calibri" panose="020F0502020204030204" pitchFamily="34" charset="0"/>
                <a:sym typeface="Helvetica Neue"/>
              </a:rPr>
              <a:t> +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 err="1">
                <a:latin typeface="Avenir Book"/>
                <a:cs typeface="Calibri" panose="020F0502020204030204" pitchFamily="34" charset="0"/>
              </a:rPr>
              <a:t>Algae</a:t>
            </a:r>
            <a:r>
              <a:rPr lang="fr-FR" b="0" dirty="0">
                <a:latin typeface="Avenir Book"/>
                <a:cs typeface="Calibri" panose="020F0502020204030204" pitchFamily="34" charset="0"/>
              </a:rPr>
              <a:t> +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cs typeface="Calibri" panose="020F0502020204030204" pitchFamily="34" charset="0"/>
                <a:sym typeface="Helvetica Neue"/>
              </a:rPr>
              <a:t>Mussel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cs typeface="Calibri" panose="020F0502020204030204" pitchFamily="34" charset="0"/>
                <a:sym typeface="Helvetica Neue"/>
              </a:rPr>
              <a:t> -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67829-2838-4536-8183-534EFB0EDC4D}"/>
              </a:ext>
            </a:extLst>
          </p:cNvPr>
          <p:cNvSpPr/>
          <p:nvPr/>
        </p:nvSpPr>
        <p:spPr>
          <a:xfrm>
            <a:off x="7976253" y="8360596"/>
            <a:ext cx="780624" cy="105452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3B2E4CAF-9818-497A-87B9-A5B773DF034D}"/>
              </a:ext>
            </a:extLst>
          </p:cNvPr>
          <p:cNvSpPr/>
          <p:nvPr/>
        </p:nvSpPr>
        <p:spPr>
          <a:xfrm>
            <a:off x="10179277" y="8011783"/>
            <a:ext cx="546145" cy="1579920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8DB101B-7605-4983-A6D7-685B2CCCED52}"/>
              </a:ext>
            </a:extLst>
          </p:cNvPr>
          <p:cNvSpPr txBox="1"/>
          <p:nvPr/>
        </p:nvSpPr>
        <p:spPr>
          <a:xfrm>
            <a:off x="10950149" y="8415430"/>
            <a:ext cx="1207425" cy="8412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cs typeface="Calibri" panose="020F0502020204030204" pitchFamily="34" charset="0"/>
                <a:sym typeface="Helvetica Neue"/>
              </a:rPr>
              <a:t>Climate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cs typeface="Calibri" panose="020F0502020204030204" pitchFamily="34" charset="0"/>
                <a:sym typeface="Helvetica Neue"/>
              </a:rPr>
              <a:t> Change</a:t>
            </a:r>
          </a:p>
        </p:txBody>
      </p:sp>
    </p:spTree>
    <p:extLst>
      <p:ext uri="{BB962C8B-B14F-4D97-AF65-F5344CB8AC3E}">
        <p14:creationId xmlns:p14="http://schemas.microsoft.com/office/powerpoint/2010/main" val="368266089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608488" y="70414"/>
            <a:ext cx="378789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Modélisation qualitative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DBE67A-2EA9-4D51-A0B3-A950EBE2A1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31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C8DA83-B3DC-4E35-A228-AE8B173F86F4}"/>
              </a:ext>
            </a:extLst>
          </p:cNvPr>
          <p:cNvSpPr/>
          <p:nvPr/>
        </p:nvSpPr>
        <p:spPr>
          <a:xfrm>
            <a:off x="955525" y="2367663"/>
            <a:ext cx="575007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sz="3200" b="0" u="sng" dirty="0">
                <a:solidFill>
                  <a:schemeClr val="tx2"/>
                </a:solidFill>
                <a:latin typeface="Avenir Book"/>
              </a:rPr>
              <a:t>Bilan</a:t>
            </a:r>
            <a:endParaRPr lang="fr-FR" b="0" u="sng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Interactions biotiques 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 2 états alternatifs : 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</a:rPr>
              <a:t>			</a:t>
            </a:r>
            <a:r>
              <a:rPr lang="fr-FR" dirty="0">
                <a:solidFill>
                  <a:schemeClr val="tx2"/>
                </a:solidFill>
                <a:latin typeface="Avenir Book"/>
              </a:rPr>
              <a:t>1. Dominé Récif</a:t>
            </a:r>
          </a:p>
          <a:p>
            <a:pPr algn="l"/>
            <a:endParaRPr lang="fr-FR" dirty="0">
              <a:solidFill>
                <a:schemeClr val="tx2"/>
              </a:solidFill>
              <a:latin typeface="Avenir Book"/>
            </a:endParaRPr>
          </a:p>
          <a:p>
            <a:pPr algn="l"/>
            <a:r>
              <a:rPr lang="fr-FR" dirty="0">
                <a:solidFill>
                  <a:schemeClr val="tx2"/>
                </a:solidFill>
                <a:latin typeface="Avenir Book"/>
              </a:rPr>
              <a:t>			2. Dominé Algues + Moules 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Réponse intermédiaire des huîtres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5B78E0-9F36-4A26-9527-78DE15AAA792}"/>
              </a:ext>
            </a:extLst>
          </p:cNvPr>
          <p:cNvSpPr txBox="1"/>
          <p:nvPr/>
        </p:nvSpPr>
        <p:spPr>
          <a:xfrm>
            <a:off x="7476787" y="2367663"/>
            <a:ext cx="5212083" cy="39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3200" b="0" u="sng" dirty="0">
                <a:solidFill>
                  <a:schemeClr val="tx2"/>
                </a:solidFill>
                <a:latin typeface="Avenir Book"/>
              </a:rPr>
              <a:t>Limites</a:t>
            </a: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Ambiguïté au scénario ‘changement climatique’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Validation de la topologie 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Quantifier les interactions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326F445-813E-46BE-8B8F-20A9678A3E0B}"/>
              </a:ext>
            </a:extLst>
          </p:cNvPr>
          <p:cNvCxnSpPr>
            <a:cxnSpLocks/>
          </p:cNvCxnSpPr>
          <p:nvPr/>
        </p:nvCxnSpPr>
        <p:spPr>
          <a:xfrm>
            <a:off x="6879771" y="2306108"/>
            <a:ext cx="0" cy="499457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218159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014047" y="70414"/>
            <a:ext cx="297677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Réseaux Bayésiens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54963F5-45F6-43D1-BE99-5421A2A9F873}"/>
              </a:ext>
            </a:extLst>
          </p:cNvPr>
          <p:cNvSpPr txBox="1"/>
          <p:nvPr/>
        </p:nvSpPr>
        <p:spPr>
          <a:xfrm>
            <a:off x="807308" y="1399608"/>
            <a:ext cx="11614327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Inférence à partir de données: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	 - Réseau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	- Dépendances conditionnelles</a:t>
            </a: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DBE67A-2EA9-4D51-A0B3-A950EBE2A1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32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D5448DA-41AA-4A1F-9654-54BD9C6606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1" r="-1331"/>
          <a:stretch/>
        </p:blipFill>
        <p:spPr>
          <a:xfrm>
            <a:off x="4470786" y="2688547"/>
            <a:ext cx="4806901" cy="284278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DD8ABA8-B45A-42F8-A611-FFD94ED5BB53}"/>
              </a:ext>
            </a:extLst>
          </p:cNvPr>
          <p:cNvSpPr txBox="1"/>
          <p:nvPr/>
        </p:nvSpPr>
        <p:spPr>
          <a:xfrm>
            <a:off x="-4300021" y="9983445"/>
            <a:ext cx="10624457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fr-FR" u="sng" dirty="0">
                <a:solidFill>
                  <a:schemeClr val="tx2"/>
                </a:solidFill>
                <a:latin typeface="Avenir Book"/>
              </a:rPr>
              <a:t>Dépendances conditionnelles</a:t>
            </a:r>
          </a:p>
          <a:p>
            <a:pPr algn="l"/>
            <a:endParaRPr lang="fr-FR" u="sng" dirty="0">
              <a:solidFill>
                <a:schemeClr val="tx2"/>
              </a:solidFill>
              <a:latin typeface="Avenir Book"/>
            </a:endParaRPr>
          </a:p>
          <a:p>
            <a:r>
              <a:rPr lang="fr-FR" b="0" dirty="0">
                <a:solidFill>
                  <a:schemeClr val="tx2"/>
                </a:solidFill>
                <a:latin typeface="Avenir Book"/>
              </a:rPr>
              <a:t>Probabilités d’observer une variable dans un état conditionnellement à l’état de ses parents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47EB3F6-7C2E-43D8-909B-342FDC3B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66790" y="5964787"/>
            <a:ext cx="412264" cy="3512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E14A263-FCD6-49F8-917E-5F8E883A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93904" y="5188582"/>
            <a:ext cx="666493" cy="56785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7AA2348-B756-4057-A963-D4D1B248E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04032" y="3943577"/>
            <a:ext cx="1086747" cy="925909"/>
          </a:xfrm>
          <a:prstGeom prst="rect">
            <a:avLst/>
          </a:prstGeom>
        </p:spPr>
      </p:pic>
      <p:pic>
        <p:nvPicPr>
          <p:cNvPr id="17" name="Picture 4" descr="Hot, temperature, thermometer icon">
            <a:extLst>
              <a:ext uri="{FF2B5EF4-FFF2-40B4-BE49-F238E27FC236}">
                <a16:creationId xmlns:a16="http://schemas.microsoft.com/office/drawing/2014/main" id="{2E7F31E7-EBAA-4884-886A-0B09E100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5356" y="2624310"/>
            <a:ext cx="1145448" cy="114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ot, temperature, thermometer icon">
            <a:extLst>
              <a:ext uri="{FF2B5EF4-FFF2-40B4-BE49-F238E27FC236}">
                <a16:creationId xmlns:a16="http://schemas.microsoft.com/office/drawing/2014/main" id="{FDBA7ED8-825E-4641-A0B5-405D80E91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7693" y="3221724"/>
            <a:ext cx="420324" cy="42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gne Plus 5">
            <a:extLst>
              <a:ext uri="{FF2B5EF4-FFF2-40B4-BE49-F238E27FC236}">
                <a16:creationId xmlns:a16="http://schemas.microsoft.com/office/drawing/2014/main" id="{225E474E-DF56-4481-90CB-32B497ACD76B}"/>
              </a:ext>
            </a:extLst>
          </p:cNvPr>
          <p:cNvSpPr/>
          <p:nvPr/>
        </p:nvSpPr>
        <p:spPr>
          <a:xfrm>
            <a:off x="-3853773" y="4077311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Signe Plus 18">
            <a:extLst>
              <a:ext uri="{FF2B5EF4-FFF2-40B4-BE49-F238E27FC236}">
                <a16:creationId xmlns:a16="http://schemas.microsoft.com/office/drawing/2014/main" id="{00557F26-8879-419F-ACDC-16BE5B81DBB7}"/>
              </a:ext>
            </a:extLst>
          </p:cNvPr>
          <p:cNvSpPr/>
          <p:nvPr/>
        </p:nvSpPr>
        <p:spPr>
          <a:xfrm>
            <a:off x="-3478116" y="4069842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Signe Plus 19">
            <a:extLst>
              <a:ext uri="{FF2B5EF4-FFF2-40B4-BE49-F238E27FC236}">
                <a16:creationId xmlns:a16="http://schemas.microsoft.com/office/drawing/2014/main" id="{19E2D3A7-49B1-4321-A207-21D9BB9B9FE2}"/>
              </a:ext>
            </a:extLst>
          </p:cNvPr>
          <p:cNvSpPr/>
          <p:nvPr/>
        </p:nvSpPr>
        <p:spPr>
          <a:xfrm>
            <a:off x="-1937859" y="5118665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Signe Plus 20">
            <a:extLst>
              <a:ext uri="{FF2B5EF4-FFF2-40B4-BE49-F238E27FC236}">
                <a16:creationId xmlns:a16="http://schemas.microsoft.com/office/drawing/2014/main" id="{0BE0F320-28C5-4B19-B355-ED098ECB19D5}"/>
              </a:ext>
            </a:extLst>
          </p:cNvPr>
          <p:cNvSpPr/>
          <p:nvPr/>
        </p:nvSpPr>
        <p:spPr>
          <a:xfrm>
            <a:off x="-1562202" y="5111196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Signe Plus 21">
            <a:extLst>
              <a:ext uri="{FF2B5EF4-FFF2-40B4-BE49-F238E27FC236}">
                <a16:creationId xmlns:a16="http://schemas.microsoft.com/office/drawing/2014/main" id="{03D48C4C-D42B-43FD-A1EB-8142104BBE91}"/>
              </a:ext>
            </a:extLst>
          </p:cNvPr>
          <p:cNvSpPr/>
          <p:nvPr/>
        </p:nvSpPr>
        <p:spPr>
          <a:xfrm>
            <a:off x="-3210060" y="5052184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Signe Plus 22">
            <a:extLst>
              <a:ext uri="{FF2B5EF4-FFF2-40B4-BE49-F238E27FC236}">
                <a16:creationId xmlns:a16="http://schemas.microsoft.com/office/drawing/2014/main" id="{606332DE-3C2D-44EE-80FE-CA5C4A780217}"/>
              </a:ext>
            </a:extLst>
          </p:cNvPr>
          <p:cNvSpPr/>
          <p:nvPr/>
        </p:nvSpPr>
        <p:spPr>
          <a:xfrm>
            <a:off x="-3643611" y="5052184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Signe Plus 24">
            <a:extLst>
              <a:ext uri="{FF2B5EF4-FFF2-40B4-BE49-F238E27FC236}">
                <a16:creationId xmlns:a16="http://schemas.microsoft.com/office/drawing/2014/main" id="{1210FCDA-2712-4ECA-843A-B4A6D799FAEC}"/>
              </a:ext>
            </a:extLst>
          </p:cNvPr>
          <p:cNvSpPr/>
          <p:nvPr/>
        </p:nvSpPr>
        <p:spPr>
          <a:xfrm>
            <a:off x="-3069937" y="4084610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Signe Plus 25">
            <a:extLst>
              <a:ext uri="{FF2B5EF4-FFF2-40B4-BE49-F238E27FC236}">
                <a16:creationId xmlns:a16="http://schemas.microsoft.com/office/drawing/2014/main" id="{873C98D3-7E94-442A-8026-651C5242A5BF}"/>
              </a:ext>
            </a:extLst>
          </p:cNvPr>
          <p:cNvSpPr/>
          <p:nvPr/>
        </p:nvSpPr>
        <p:spPr>
          <a:xfrm>
            <a:off x="-3467560" y="5964787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Signe Plus 26">
            <a:extLst>
              <a:ext uri="{FF2B5EF4-FFF2-40B4-BE49-F238E27FC236}">
                <a16:creationId xmlns:a16="http://schemas.microsoft.com/office/drawing/2014/main" id="{54916FF6-AC25-4CBD-B84B-6A8CADD9616D}"/>
              </a:ext>
            </a:extLst>
          </p:cNvPr>
          <p:cNvSpPr/>
          <p:nvPr/>
        </p:nvSpPr>
        <p:spPr>
          <a:xfrm>
            <a:off x="-1830556" y="4084610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Signe Plus 37">
            <a:extLst>
              <a:ext uri="{FF2B5EF4-FFF2-40B4-BE49-F238E27FC236}">
                <a16:creationId xmlns:a16="http://schemas.microsoft.com/office/drawing/2014/main" id="{694313EA-C782-4D0A-98D5-030393EBF9B8}"/>
              </a:ext>
            </a:extLst>
          </p:cNvPr>
          <p:cNvSpPr/>
          <p:nvPr/>
        </p:nvSpPr>
        <p:spPr>
          <a:xfrm>
            <a:off x="-2135876" y="5957488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Signe Plus 38">
            <a:extLst>
              <a:ext uri="{FF2B5EF4-FFF2-40B4-BE49-F238E27FC236}">
                <a16:creationId xmlns:a16="http://schemas.microsoft.com/office/drawing/2014/main" id="{846E0375-05AD-4B8E-A956-C4C074D4248A}"/>
              </a:ext>
            </a:extLst>
          </p:cNvPr>
          <p:cNvSpPr/>
          <p:nvPr/>
        </p:nvSpPr>
        <p:spPr>
          <a:xfrm>
            <a:off x="-1760219" y="5950019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0" name="Signe Plus 39">
            <a:extLst>
              <a:ext uri="{FF2B5EF4-FFF2-40B4-BE49-F238E27FC236}">
                <a16:creationId xmlns:a16="http://schemas.microsoft.com/office/drawing/2014/main" id="{88191818-4BDE-44F4-878F-FA6FE4EFB51F}"/>
              </a:ext>
            </a:extLst>
          </p:cNvPr>
          <p:cNvSpPr/>
          <p:nvPr/>
        </p:nvSpPr>
        <p:spPr>
          <a:xfrm>
            <a:off x="-1352040" y="5964787"/>
            <a:ext cx="420324" cy="420324"/>
          </a:xfrm>
          <a:prstGeom prst="mathPlus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8" name="Picture 4" descr="Hot, temperature, thermometer icon">
            <a:extLst>
              <a:ext uri="{FF2B5EF4-FFF2-40B4-BE49-F238E27FC236}">
                <a16:creationId xmlns:a16="http://schemas.microsoft.com/office/drawing/2014/main" id="{F5B4935C-C1F6-467F-A2F7-D3A71F19A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94" y="6696092"/>
            <a:ext cx="413240" cy="4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ot, temperature, thermometer icon">
            <a:extLst>
              <a:ext uri="{FF2B5EF4-FFF2-40B4-BE49-F238E27FC236}">
                <a16:creationId xmlns:a16="http://schemas.microsoft.com/office/drawing/2014/main" id="{8D98C127-F909-4EC9-A76C-1653E5A8B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491" y="6385111"/>
            <a:ext cx="964258" cy="96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0041CF18-41D6-4773-A67E-9FBD52720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987" y="7855753"/>
            <a:ext cx="1024454" cy="87283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1626160-DE1D-47A5-9AA3-CF8A0C6F0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67" y="9102686"/>
            <a:ext cx="293693" cy="250226"/>
          </a:xfrm>
          <a:prstGeom prst="rect">
            <a:avLst/>
          </a:prstGeom>
        </p:spPr>
      </p:pic>
      <p:sp>
        <p:nvSpPr>
          <p:cNvPr id="32" name="Organigramme : Fusion 31">
            <a:extLst>
              <a:ext uri="{FF2B5EF4-FFF2-40B4-BE49-F238E27FC236}">
                <a16:creationId xmlns:a16="http://schemas.microsoft.com/office/drawing/2014/main" id="{8C5731CE-0B6B-412F-ADB9-140BB17A13A3}"/>
              </a:ext>
            </a:extLst>
          </p:cNvPr>
          <p:cNvSpPr/>
          <p:nvPr/>
        </p:nvSpPr>
        <p:spPr>
          <a:xfrm rot="5400000">
            <a:off x="7137862" y="4111999"/>
            <a:ext cx="401714" cy="5592951"/>
          </a:xfrm>
          <a:prstGeom prst="flowChartMerge">
            <a:avLst/>
          </a:prstGeom>
          <a:gradFill flip="none" rotWithShape="1">
            <a:gsLst>
              <a:gs pos="12000">
                <a:srgbClr val="FF0000"/>
              </a:gs>
              <a:gs pos="0">
                <a:srgbClr val="FF0000"/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Organigramme : Fusion 34">
            <a:extLst>
              <a:ext uri="{FF2B5EF4-FFF2-40B4-BE49-F238E27FC236}">
                <a16:creationId xmlns:a16="http://schemas.microsoft.com/office/drawing/2014/main" id="{F0D382DB-C7A8-4218-A73F-327ECF35AB5B}"/>
              </a:ext>
            </a:extLst>
          </p:cNvPr>
          <p:cNvSpPr/>
          <p:nvPr/>
        </p:nvSpPr>
        <p:spPr>
          <a:xfrm rot="16200000">
            <a:off x="-3509330" y="5183765"/>
            <a:ext cx="250226" cy="5362424"/>
          </a:xfrm>
          <a:prstGeom prst="flowChartMerge">
            <a:avLst/>
          </a:prstGeom>
          <a:gradFill flip="none" rotWithShape="1">
            <a:gsLst>
              <a:gs pos="100000">
                <a:srgbClr val="B77F1B"/>
              </a:gs>
              <a:gs pos="0">
                <a:srgbClr val="B77F1B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Organigramme : Fusion 35">
            <a:extLst>
              <a:ext uri="{FF2B5EF4-FFF2-40B4-BE49-F238E27FC236}">
                <a16:creationId xmlns:a16="http://schemas.microsoft.com/office/drawing/2014/main" id="{614AA2C2-0BA9-4C57-A509-9019C446370D}"/>
              </a:ext>
            </a:extLst>
          </p:cNvPr>
          <p:cNvSpPr/>
          <p:nvPr/>
        </p:nvSpPr>
        <p:spPr>
          <a:xfrm rot="5400000">
            <a:off x="-3548630" y="6135734"/>
            <a:ext cx="292978" cy="5290968"/>
          </a:xfrm>
          <a:prstGeom prst="flowChartMerge">
            <a:avLst/>
          </a:prstGeom>
          <a:gradFill flip="none" rotWithShape="1">
            <a:gsLst>
              <a:gs pos="12000">
                <a:schemeClr val="accent3"/>
              </a:gs>
              <a:gs pos="0">
                <a:schemeClr val="accent3"/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Accolade ouvrante 1">
            <a:extLst>
              <a:ext uri="{FF2B5EF4-FFF2-40B4-BE49-F238E27FC236}">
                <a16:creationId xmlns:a16="http://schemas.microsoft.com/office/drawing/2014/main" id="{9DB8F957-0454-401A-98F6-2871CF5CC17C}"/>
              </a:ext>
            </a:extLst>
          </p:cNvPr>
          <p:cNvSpPr/>
          <p:nvPr/>
        </p:nvSpPr>
        <p:spPr>
          <a:xfrm>
            <a:off x="15678921" y="6769992"/>
            <a:ext cx="257500" cy="1734564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B96A7C-67D3-4DA7-8919-61D68948CECF}"/>
              </a:ext>
            </a:extLst>
          </p:cNvPr>
          <p:cNvSpPr txBox="1"/>
          <p:nvPr/>
        </p:nvSpPr>
        <p:spPr>
          <a:xfrm>
            <a:off x="14914823" y="5188582"/>
            <a:ext cx="207131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/>
              <a:t>Forte proba d’un récif en bon état …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714D7333-F7CB-4F35-B44D-A8D698FB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298" y="7903030"/>
            <a:ext cx="1024454" cy="872835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D391CD28-5F93-4EAE-89BB-716A3DFB7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275" y="9102686"/>
            <a:ext cx="293693" cy="2502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DFCA559-C5B7-4DD4-A2AE-88F6C4A281FD}"/>
              </a:ext>
            </a:extLst>
          </p:cNvPr>
          <p:cNvSpPr txBox="1"/>
          <p:nvPr/>
        </p:nvSpPr>
        <p:spPr>
          <a:xfrm>
            <a:off x="1765708" y="8194443"/>
            <a:ext cx="124648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sym typeface="Helvetica Neue"/>
              </a:rPr>
              <a:t>80%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C0A19C6-B670-40E7-996F-29D16EFD7A97}"/>
              </a:ext>
            </a:extLst>
          </p:cNvPr>
          <p:cNvSpPr txBox="1"/>
          <p:nvPr/>
        </p:nvSpPr>
        <p:spPr>
          <a:xfrm>
            <a:off x="1765708" y="8927707"/>
            <a:ext cx="124648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sym typeface="Helvetica Neue"/>
              </a:rPr>
              <a:t>20%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634649D-0639-49C6-A12E-13C68C4CA3A5}"/>
              </a:ext>
            </a:extLst>
          </p:cNvPr>
          <p:cNvSpPr txBox="1"/>
          <p:nvPr/>
        </p:nvSpPr>
        <p:spPr>
          <a:xfrm>
            <a:off x="11497560" y="9022201"/>
            <a:ext cx="124648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sym typeface="Helvetica Neue"/>
              </a:rPr>
              <a:t>80%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B25F42B-A66D-40C3-86EB-895964DD9355}"/>
              </a:ext>
            </a:extLst>
          </p:cNvPr>
          <p:cNvSpPr txBox="1"/>
          <p:nvPr/>
        </p:nvSpPr>
        <p:spPr>
          <a:xfrm>
            <a:off x="11497561" y="8194485"/>
            <a:ext cx="124648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sym typeface="Helvetica Neue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75973269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167936" y="70414"/>
            <a:ext cx="266900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Données REEHAB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54963F5-45F6-43D1-BE99-5421A2A9F873}"/>
              </a:ext>
            </a:extLst>
          </p:cNvPr>
          <p:cNvSpPr txBox="1"/>
          <p:nvPr/>
        </p:nvSpPr>
        <p:spPr>
          <a:xfrm>
            <a:off x="8736541" y="2365557"/>
            <a:ext cx="381134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 12 sites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Hiver 2016 – Hiver 2018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2 fois par an (hiver/été)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kumimoji="0" lang="fr-FR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AE3C89-47A7-4F89-85F5-CA5BE2F6E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1022251"/>
            <a:ext cx="7560630" cy="49910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0D720BF-23E5-4B55-9EB2-9FCC692EF557}"/>
              </a:ext>
            </a:extLst>
          </p:cNvPr>
          <p:cNvSpPr txBox="1"/>
          <p:nvPr/>
        </p:nvSpPr>
        <p:spPr>
          <a:xfrm>
            <a:off x="7316039" y="6051974"/>
            <a:ext cx="26004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algn="l"/>
            <a:r>
              <a:rPr lang="fr-FR" b="0" u="sng" dirty="0">
                <a:solidFill>
                  <a:schemeClr val="tx2"/>
                </a:solidFill>
                <a:latin typeface="Avenir Book"/>
              </a:rPr>
              <a:t>Données abiotiques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54287F-2309-4771-8EB1-BC95097A5889}"/>
              </a:ext>
            </a:extLst>
          </p:cNvPr>
          <p:cNvSpPr txBox="1"/>
          <p:nvPr/>
        </p:nvSpPr>
        <p:spPr>
          <a:xfrm>
            <a:off x="1192929" y="6604608"/>
            <a:ext cx="4710945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Abondance d’huîtres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Abondance de moules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Couverture algale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Etat du récif (clustering sur couverture et épaisseur du récif)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844EC6F-A31F-4E8C-A17D-A377584902EA}"/>
              </a:ext>
            </a:extLst>
          </p:cNvPr>
          <p:cNvCxnSpPr/>
          <p:nvPr/>
        </p:nvCxnSpPr>
        <p:spPr>
          <a:xfrm>
            <a:off x="6313714" y="6086236"/>
            <a:ext cx="0" cy="24676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3757BDA5-3A7E-4AF6-BDF8-5160B710C749}"/>
              </a:ext>
            </a:extLst>
          </p:cNvPr>
          <p:cNvSpPr txBox="1"/>
          <p:nvPr/>
        </p:nvSpPr>
        <p:spPr>
          <a:xfrm>
            <a:off x="791450" y="6051974"/>
            <a:ext cx="26004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algn="l"/>
            <a:r>
              <a:rPr lang="fr-FR" b="0" u="sng" dirty="0">
                <a:solidFill>
                  <a:schemeClr val="tx2"/>
                </a:solidFill>
                <a:latin typeface="Avenir Book"/>
              </a:rPr>
              <a:t>Données biotiques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922AC2E-E0F3-4E62-B0B9-C0E565122974}"/>
              </a:ext>
            </a:extLst>
          </p:cNvPr>
          <p:cNvSpPr txBox="1"/>
          <p:nvPr/>
        </p:nvSpPr>
        <p:spPr>
          <a:xfrm>
            <a:off x="7836936" y="6500848"/>
            <a:ext cx="4710945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Courant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Vent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Coups de froid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Coups de chaud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Matière Inorganique Particulaire en suspension (SPIM)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63E1A2-F60A-48D1-B5D0-D4F18275B298}"/>
              </a:ext>
            </a:extLst>
          </p:cNvPr>
          <p:cNvSpPr txBox="1"/>
          <p:nvPr/>
        </p:nvSpPr>
        <p:spPr>
          <a:xfrm>
            <a:off x="3518751" y="9042041"/>
            <a:ext cx="61685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Toutes les variables ont été discrétisées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33</a:t>
            </a:fld>
            <a:endParaRPr lang="fr-FR"/>
          </a:p>
        </p:txBody>
      </p:sp>
      <p:pic>
        <p:nvPicPr>
          <p:cNvPr id="16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CCE46900-0B73-4A32-AB9B-5411CC8AF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4430817" y="6873332"/>
            <a:ext cx="685337" cy="5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Oyster Icons - Download Free Vector Icons | Noun Project">
            <a:extLst>
              <a:ext uri="{FF2B5EF4-FFF2-40B4-BE49-F238E27FC236}">
                <a16:creationId xmlns:a16="http://schemas.microsoft.com/office/drawing/2014/main" id="{7604CFF9-7C26-4F78-8017-32BDD06D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988" y="6422629"/>
            <a:ext cx="670524" cy="67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165AEDF-3827-4386-8397-0955D7433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90" y="8010342"/>
            <a:ext cx="611568" cy="5210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22F2B1F-DD07-4866-8A62-6EDA7E0AB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842998" y="7347919"/>
            <a:ext cx="518478" cy="558618"/>
          </a:xfrm>
          <a:prstGeom prst="rect">
            <a:avLst/>
          </a:prstGeom>
        </p:spPr>
      </p:pic>
      <p:pic>
        <p:nvPicPr>
          <p:cNvPr id="21" name="Picture 2" descr="Wind blowing vector icon isolated on white background. Simple flat ...">
            <a:extLst>
              <a:ext uri="{FF2B5EF4-FFF2-40B4-BE49-F238E27FC236}">
                <a16:creationId xmlns:a16="http://schemas.microsoft.com/office/drawing/2014/main" id="{B3479AA1-DCD3-4E1B-A0A3-F1A26596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62" y="6868969"/>
            <a:ext cx="451079" cy="45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D20D7A52-E97A-4034-8AB0-CDA67DE0C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163" y="8371655"/>
            <a:ext cx="364410" cy="36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Water Mu symbol - Worldwide Ancient Symbols">
            <a:extLst>
              <a:ext uri="{FF2B5EF4-FFF2-40B4-BE49-F238E27FC236}">
                <a16:creationId xmlns:a16="http://schemas.microsoft.com/office/drawing/2014/main" id="{9E2FD824-C0EC-4FE7-A2A5-505F7AA5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505" y="6562378"/>
            <a:ext cx="410394" cy="4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cône Froide De Vecteur De La Température Illustration de Vecteur ...">
            <a:extLst>
              <a:ext uri="{FF2B5EF4-FFF2-40B4-BE49-F238E27FC236}">
                <a16:creationId xmlns:a16="http://schemas.microsoft.com/office/drawing/2014/main" id="{844F419A-7F9E-4C41-B88E-243E6D7C6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3"/>
          <a:stretch/>
        </p:blipFill>
        <p:spPr bwMode="auto">
          <a:xfrm>
            <a:off x="10045947" y="7374988"/>
            <a:ext cx="368210" cy="31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ot, temperature, thermometer icon">
            <a:extLst>
              <a:ext uri="{FF2B5EF4-FFF2-40B4-BE49-F238E27FC236}">
                <a16:creationId xmlns:a16="http://schemas.microsoft.com/office/drawing/2014/main" id="{A0762E2E-5738-47EF-96BE-F76E8AD5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059" y="7685156"/>
            <a:ext cx="316386" cy="3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8365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953DED-AB13-44F2-A480-5D7B15981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1" r="-1331"/>
          <a:stretch/>
        </p:blipFill>
        <p:spPr>
          <a:xfrm>
            <a:off x="633650" y="1363676"/>
            <a:ext cx="11635882" cy="6881422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34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3C9C065-929A-4B12-83C5-930280CBDC0D}"/>
              </a:ext>
            </a:extLst>
          </p:cNvPr>
          <p:cNvSpPr txBox="1"/>
          <p:nvPr/>
        </p:nvSpPr>
        <p:spPr>
          <a:xfrm>
            <a:off x="-4637329" y="926269"/>
            <a:ext cx="3598282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Les 2 états émergent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Gammes des conditions environnementales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	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Distinction des niches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    d’Elton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pic>
        <p:nvPicPr>
          <p:cNvPr id="9" name="Picture 2" descr="Wind blowing vector icon isolated on white background. Simple flat ...">
            <a:extLst>
              <a:ext uri="{FF2B5EF4-FFF2-40B4-BE49-F238E27FC236}">
                <a16:creationId xmlns:a16="http://schemas.microsoft.com/office/drawing/2014/main" id="{D6D838D5-52B8-4282-A52E-69D9A856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34" y="846511"/>
            <a:ext cx="717046" cy="7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ED15DE70-6809-40DB-88CA-2AE6BDDC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758" y="1011161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Water Mu symbol - Worldwide Ancient Symbols">
            <a:extLst>
              <a:ext uri="{FF2B5EF4-FFF2-40B4-BE49-F238E27FC236}">
                <a16:creationId xmlns:a16="http://schemas.microsoft.com/office/drawing/2014/main" id="{F1D7B5D4-6B69-4FFB-8197-CB41B393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075" y="926269"/>
            <a:ext cx="660779" cy="6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9244478F-A87C-425B-9043-D37A43EA5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5124247" y="6524463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Oyster Icons - Download Free Vector Icons | Noun Project">
            <a:extLst>
              <a:ext uri="{FF2B5EF4-FFF2-40B4-BE49-F238E27FC236}">
                <a16:creationId xmlns:a16="http://schemas.microsoft.com/office/drawing/2014/main" id="{0C09D28A-E85C-47DF-83C3-71C88562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184" y="6516027"/>
            <a:ext cx="932083" cy="9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503E6B-1443-44D4-B7A1-6566451B34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585378" y="8009812"/>
            <a:ext cx="705597" cy="760224"/>
          </a:xfrm>
          <a:prstGeom prst="rect">
            <a:avLst/>
          </a:prstGeom>
        </p:spPr>
      </p:pic>
      <p:pic>
        <p:nvPicPr>
          <p:cNvPr id="1026" name="Picture 2" descr="Icône Froide De Vecteur De La Température Illustration de Vecteur ...">
            <a:extLst>
              <a:ext uri="{FF2B5EF4-FFF2-40B4-BE49-F238E27FC236}">
                <a16:creationId xmlns:a16="http://schemas.microsoft.com/office/drawing/2014/main" id="{48F5B591-537F-44FB-AC26-9CC9F6097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3"/>
          <a:stretch/>
        </p:blipFill>
        <p:spPr bwMode="auto">
          <a:xfrm>
            <a:off x="11147307" y="876423"/>
            <a:ext cx="764871" cy="6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t, temperature, thermometer icon">
            <a:extLst>
              <a:ext uri="{FF2B5EF4-FFF2-40B4-BE49-F238E27FC236}">
                <a16:creationId xmlns:a16="http://schemas.microsoft.com/office/drawing/2014/main" id="{707EA2B1-886A-4277-AFAB-6D7684D0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52" y="949445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8D16A8E-0B9B-4A8F-BB21-3B9F49DD98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4434" y="6516027"/>
            <a:ext cx="654203" cy="557381"/>
          </a:xfrm>
          <a:prstGeom prst="rect">
            <a:avLst/>
          </a:prstGeom>
        </p:spPr>
      </p:pic>
      <p:sp>
        <p:nvSpPr>
          <p:cNvPr id="20" name="Utilisation de l’outil isotopique">
            <a:extLst>
              <a:ext uri="{FF2B5EF4-FFF2-40B4-BE49-F238E27FC236}">
                <a16:creationId xmlns:a16="http://schemas.microsoft.com/office/drawing/2014/main" id="{DAD9C91C-D179-4792-AA1D-51374FD82122}"/>
              </a:ext>
            </a:extLst>
          </p:cNvPr>
          <p:cNvSpPr txBox="1"/>
          <p:nvPr/>
        </p:nvSpPr>
        <p:spPr>
          <a:xfrm>
            <a:off x="5174350" y="70414"/>
            <a:ext cx="265617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</a:t>
            </a:r>
            <a:endParaRPr dirty="0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3D37A351-E7D4-410D-B36D-E1AFBA4D0BA0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20099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818005A-7C7B-4778-9D2B-C844CBC16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8" y="1363676"/>
            <a:ext cx="11345486" cy="6888331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35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3C9C065-929A-4B12-83C5-930280CBDC0D}"/>
              </a:ext>
            </a:extLst>
          </p:cNvPr>
          <p:cNvSpPr txBox="1"/>
          <p:nvPr/>
        </p:nvSpPr>
        <p:spPr>
          <a:xfrm>
            <a:off x="-4637329" y="926269"/>
            <a:ext cx="3598282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Les 2 états émergent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Gammes des conditions environnementales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	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Distinction des niches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    d’Elton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pic>
        <p:nvPicPr>
          <p:cNvPr id="9" name="Picture 2" descr="Wind blowing vector icon isolated on white background. Simple flat ...">
            <a:extLst>
              <a:ext uri="{FF2B5EF4-FFF2-40B4-BE49-F238E27FC236}">
                <a16:creationId xmlns:a16="http://schemas.microsoft.com/office/drawing/2014/main" id="{D6D838D5-52B8-4282-A52E-69D9A856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34" y="846511"/>
            <a:ext cx="717046" cy="7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ED15DE70-6809-40DB-88CA-2AE6BDDC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758" y="1011161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Water Mu symbol - Worldwide Ancient Symbols">
            <a:extLst>
              <a:ext uri="{FF2B5EF4-FFF2-40B4-BE49-F238E27FC236}">
                <a16:creationId xmlns:a16="http://schemas.microsoft.com/office/drawing/2014/main" id="{F1D7B5D4-6B69-4FFB-8197-CB41B393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075" y="926269"/>
            <a:ext cx="660779" cy="6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9244478F-A87C-425B-9043-D37A43EA5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5124247" y="6524463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Oyster Icons - Download Free Vector Icons | Noun Project">
            <a:extLst>
              <a:ext uri="{FF2B5EF4-FFF2-40B4-BE49-F238E27FC236}">
                <a16:creationId xmlns:a16="http://schemas.microsoft.com/office/drawing/2014/main" id="{0C09D28A-E85C-47DF-83C3-71C88562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184" y="6516027"/>
            <a:ext cx="932083" cy="9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503E6B-1443-44D4-B7A1-6566451B34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585378" y="8009812"/>
            <a:ext cx="705597" cy="760224"/>
          </a:xfrm>
          <a:prstGeom prst="rect">
            <a:avLst/>
          </a:prstGeom>
        </p:spPr>
      </p:pic>
      <p:pic>
        <p:nvPicPr>
          <p:cNvPr id="1026" name="Picture 2" descr="Icône Froide De Vecteur De La Température Illustration de Vecteur ...">
            <a:extLst>
              <a:ext uri="{FF2B5EF4-FFF2-40B4-BE49-F238E27FC236}">
                <a16:creationId xmlns:a16="http://schemas.microsoft.com/office/drawing/2014/main" id="{48F5B591-537F-44FB-AC26-9CC9F6097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3"/>
          <a:stretch/>
        </p:blipFill>
        <p:spPr bwMode="auto">
          <a:xfrm>
            <a:off x="11147307" y="876423"/>
            <a:ext cx="764871" cy="6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t, temperature, thermometer icon">
            <a:extLst>
              <a:ext uri="{FF2B5EF4-FFF2-40B4-BE49-F238E27FC236}">
                <a16:creationId xmlns:a16="http://schemas.microsoft.com/office/drawing/2014/main" id="{707EA2B1-886A-4277-AFAB-6D7684D0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52" y="949445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8D16A8E-0B9B-4A8F-BB21-3B9F49DD98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4434" y="6516027"/>
            <a:ext cx="654203" cy="5573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1AAF6D-FE29-4043-8BCE-7120D026EB0A}"/>
              </a:ext>
            </a:extLst>
          </p:cNvPr>
          <p:cNvSpPr/>
          <p:nvPr/>
        </p:nvSpPr>
        <p:spPr>
          <a:xfrm>
            <a:off x="1984434" y="934864"/>
            <a:ext cx="8113045" cy="973902"/>
          </a:xfrm>
          <a:prstGeom prst="rect">
            <a:avLst/>
          </a:prstGeom>
          <a:noFill/>
          <a:ln w="76200" cap="flat">
            <a:solidFill>
              <a:schemeClr val="accent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Utilisation de l’outil isotopique">
            <a:extLst>
              <a:ext uri="{FF2B5EF4-FFF2-40B4-BE49-F238E27FC236}">
                <a16:creationId xmlns:a16="http://schemas.microsoft.com/office/drawing/2014/main" id="{BCCAE1BD-1180-4342-942C-82EADD2F3F8E}"/>
              </a:ext>
            </a:extLst>
          </p:cNvPr>
          <p:cNvSpPr txBox="1"/>
          <p:nvPr/>
        </p:nvSpPr>
        <p:spPr>
          <a:xfrm>
            <a:off x="5174350" y="70414"/>
            <a:ext cx="265617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</a:t>
            </a:r>
            <a:endParaRPr dirty="0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BC505860-5C51-4CAF-A43E-81316604EAB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91026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2F79EB32-77E2-4C2D-98C2-E5A363BBD5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8" y="1319559"/>
            <a:ext cx="11406770" cy="6925539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36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3C9C065-929A-4B12-83C5-930280CBDC0D}"/>
              </a:ext>
            </a:extLst>
          </p:cNvPr>
          <p:cNvSpPr txBox="1"/>
          <p:nvPr/>
        </p:nvSpPr>
        <p:spPr>
          <a:xfrm>
            <a:off x="-4637329" y="926269"/>
            <a:ext cx="3598282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Les 2 états émergent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Gammes des conditions environnementales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	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Distinction des niches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    d’Elton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pic>
        <p:nvPicPr>
          <p:cNvPr id="9" name="Picture 2" descr="Wind blowing vector icon isolated on white background. Simple flat ...">
            <a:extLst>
              <a:ext uri="{FF2B5EF4-FFF2-40B4-BE49-F238E27FC236}">
                <a16:creationId xmlns:a16="http://schemas.microsoft.com/office/drawing/2014/main" id="{D6D838D5-52B8-4282-A52E-69D9A856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34" y="846511"/>
            <a:ext cx="717046" cy="7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ED15DE70-6809-40DB-88CA-2AE6BDDC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758" y="1011161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Water Mu symbol - Worldwide Ancient Symbols">
            <a:extLst>
              <a:ext uri="{FF2B5EF4-FFF2-40B4-BE49-F238E27FC236}">
                <a16:creationId xmlns:a16="http://schemas.microsoft.com/office/drawing/2014/main" id="{F1D7B5D4-6B69-4FFB-8197-CB41B393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075" y="926269"/>
            <a:ext cx="660779" cy="6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9244478F-A87C-425B-9043-D37A43EA5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5124247" y="6524463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Oyster Icons - Download Free Vector Icons | Noun Project">
            <a:extLst>
              <a:ext uri="{FF2B5EF4-FFF2-40B4-BE49-F238E27FC236}">
                <a16:creationId xmlns:a16="http://schemas.microsoft.com/office/drawing/2014/main" id="{0C09D28A-E85C-47DF-83C3-71C88562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184" y="6516027"/>
            <a:ext cx="932083" cy="9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503E6B-1443-44D4-B7A1-6566451B34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585378" y="8009812"/>
            <a:ext cx="705597" cy="760224"/>
          </a:xfrm>
          <a:prstGeom prst="rect">
            <a:avLst/>
          </a:prstGeom>
        </p:spPr>
      </p:pic>
      <p:pic>
        <p:nvPicPr>
          <p:cNvPr id="1026" name="Picture 2" descr="Icône Froide De Vecteur De La Température Illustration de Vecteur ...">
            <a:extLst>
              <a:ext uri="{FF2B5EF4-FFF2-40B4-BE49-F238E27FC236}">
                <a16:creationId xmlns:a16="http://schemas.microsoft.com/office/drawing/2014/main" id="{48F5B591-537F-44FB-AC26-9CC9F6097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3"/>
          <a:stretch/>
        </p:blipFill>
        <p:spPr bwMode="auto">
          <a:xfrm>
            <a:off x="11147307" y="876423"/>
            <a:ext cx="764871" cy="6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t, temperature, thermometer icon">
            <a:extLst>
              <a:ext uri="{FF2B5EF4-FFF2-40B4-BE49-F238E27FC236}">
                <a16:creationId xmlns:a16="http://schemas.microsoft.com/office/drawing/2014/main" id="{707EA2B1-886A-4277-AFAB-6D7684D0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52" y="949445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8D16A8E-0B9B-4A8F-BB21-3B9F49DD98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4434" y="6516027"/>
            <a:ext cx="654203" cy="5573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AFD89D-008A-4179-8A2C-552EA608FE1C}"/>
              </a:ext>
            </a:extLst>
          </p:cNvPr>
          <p:cNvSpPr/>
          <p:nvPr/>
        </p:nvSpPr>
        <p:spPr>
          <a:xfrm>
            <a:off x="1747969" y="6066268"/>
            <a:ext cx="1090564" cy="1269729"/>
          </a:xfrm>
          <a:prstGeom prst="rect">
            <a:avLst/>
          </a:prstGeom>
          <a:noFill/>
          <a:ln w="76200" cap="flat">
            <a:solidFill>
              <a:srgbClr val="B77F1B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AAD993-0C90-44C0-9542-54C264347095}"/>
              </a:ext>
            </a:extLst>
          </p:cNvPr>
          <p:cNvSpPr/>
          <p:nvPr/>
        </p:nvSpPr>
        <p:spPr>
          <a:xfrm>
            <a:off x="5046937" y="6036535"/>
            <a:ext cx="3716063" cy="2790795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Utilisation de l’outil isotopique">
            <a:extLst>
              <a:ext uri="{FF2B5EF4-FFF2-40B4-BE49-F238E27FC236}">
                <a16:creationId xmlns:a16="http://schemas.microsoft.com/office/drawing/2014/main" id="{EEAD5961-453B-46E4-B49B-EFBEF6898165}"/>
              </a:ext>
            </a:extLst>
          </p:cNvPr>
          <p:cNvSpPr txBox="1"/>
          <p:nvPr/>
        </p:nvSpPr>
        <p:spPr>
          <a:xfrm>
            <a:off x="5174350" y="70414"/>
            <a:ext cx="265617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</a:t>
            </a:r>
            <a:endParaRPr dirty="0"/>
          </a:p>
        </p:txBody>
      </p:sp>
      <p:sp>
        <p:nvSpPr>
          <p:cNvPr id="23" name="Ligne">
            <a:extLst>
              <a:ext uri="{FF2B5EF4-FFF2-40B4-BE49-F238E27FC236}">
                <a16:creationId xmlns:a16="http://schemas.microsoft.com/office/drawing/2014/main" id="{16702861-E325-4E94-823E-456A794D012E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656825F-A265-44FD-A6A3-516E0711DB85}"/>
              </a:ext>
            </a:extLst>
          </p:cNvPr>
          <p:cNvCxnSpPr/>
          <p:nvPr/>
        </p:nvCxnSpPr>
        <p:spPr>
          <a:xfrm>
            <a:off x="9531458" y="8245098"/>
            <a:ext cx="1286359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8FE95625-D554-4A21-A328-4284E6B78299}"/>
              </a:ext>
            </a:extLst>
          </p:cNvPr>
          <p:cNvSpPr txBox="1"/>
          <p:nvPr/>
        </p:nvSpPr>
        <p:spPr>
          <a:xfrm>
            <a:off x="10712965" y="8054450"/>
            <a:ext cx="181330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Avenir Book"/>
              </a:rPr>
              <a:t>Impact négatif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sym typeface="Helvetica Neue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F125A22-859D-4EE9-8244-536B80D75686}"/>
              </a:ext>
            </a:extLst>
          </p:cNvPr>
          <p:cNvCxnSpPr/>
          <p:nvPr/>
        </p:nvCxnSpPr>
        <p:spPr>
          <a:xfrm>
            <a:off x="9531458" y="8829036"/>
            <a:ext cx="1286359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F92E3EA4-41A6-4C37-92B0-B223B6CA4FEE}"/>
              </a:ext>
            </a:extLst>
          </p:cNvPr>
          <p:cNvSpPr txBox="1"/>
          <p:nvPr/>
        </p:nvSpPr>
        <p:spPr>
          <a:xfrm>
            <a:off x="10712965" y="8638388"/>
            <a:ext cx="181330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Avenir Book"/>
              </a:rPr>
              <a:t>Impact positif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2431813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B4671CF6-E62F-4D2E-9B7A-71F81584B9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9" y="1282767"/>
            <a:ext cx="11406770" cy="6925539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37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3C9C065-929A-4B12-83C5-930280CBDC0D}"/>
              </a:ext>
            </a:extLst>
          </p:cNvPr>
          <p:cNvSpPr txBox="1"/>
          <p:nvPr/>
        </p:nvSpPr>
        <p:spPr>
          <a:xfrm>
            <a:off x="-4637329" y="926269"/>
            <a:ext cx="3598282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Les 2 états émergent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Gammes des conditions environnementales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	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Distinction des niches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    d’Elton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pic>
        <p:nvPicPr>
          <p:cNvPr id="9" name="Picture 2" descr="Wind blowing vector icon isolated on white background. Simple flat ...">
            <a:extLst>
              <a:ext uri="{FF2B5EF4-FFF2-40B4-BE49-F238E27FC236}">
                <a16:creationId xmlns:a16="http://schemas.microsoft.com/office/drawing/2014/main" id="{D6D838D5-52B8-4282-A52E-69D9A856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34" y="846511"/>
            <a:ext cx="717046" cy="7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ED15DE70-6809-40DB-88CA-2AE6BDDC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758" y="1011161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Water Mu symbol - Worldwide Ancient Symbols">
            <a:extLst>
              <a:ext uri="{FF2B5EF4-FFF2-40B4-BE49-F238E27FC236}">
                <a16:creationId xmlns:a16="http://schemas.microsoft.com/office/drawing/2014/main" id="{F1D7B5D4-6B69-4FFB-8197-CB41B393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075" y="926269"/>
            <a:ext cx="660779" cy="6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9244478F-A87C-425B-9043-D37A43EA5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5124247" y="6524463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Oyster Icons - Download Free Vector Icons | Noun Project">
            <a:extLst>
              <a:ext uri="{FF2B5EF4-FFF2-40B4-BE49-F238E27FC236}">
                <a16:creationId xmlns:a16="http://schemas.microsoft.com/office/drawing/2014/main" id="{0C09D28A-E85C-47DF-83C3-71C88562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184" y="6516027"/>
            <a:ext cx="932083" cy="9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503E6B-1443-44D4-B7A1-6566451B34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585378" y="8009812"/>
            <a:ext cx="705597" cy="760224"/>
          </a:xfrm>
          <a:prstGeom prst="rect">
            <a:avLst/>
          </a:prstGeom>
        </p:spPr>
      </p:pic>
      <p:pic>
        <p:nvPicPr>
          <p:cNvPr id="1026" name="Picture 2" descr="Icône Froide De Vecteur De La Température Illustration de Vecteur ...">
            <a:extLst>
              <a:ext uri="{FF2B5EF4-FFF2-40B4-BE49-F238E27FC236}">
                <a16:creationId xmlns:a16="http://schemas.microsoft.com/office/drawing/2014/main" id="{48F5B591-537F-44FB-AC26-9CC9F6097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3"/>
          <a:stretch/>
        </p:blipFill>
        <p:spPr bwMode="auto">
          <a:xfrm>
            <a:off x="11147307" y="876423"/>
            <a:ext cx="764871" cy="6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t, temperature, thermometer icon">
            <a:extLst>
              <a:ext uri="{FF2B5EF4-FFF2-40B4-BE49-F238E27FC236}">
                <a16:creationId xmlns:a16="http://schemas.microsoft.com/office/drawing/2014/main" id="{707EA2B1-886A-4277-AFAB-6D7684D0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52" y="949445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8D16A8E-0B9B-4A8F-BB21-3B9F49DD98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4434" y="6516027"/>
            <a:ext cx="654203" cy="557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0DEF90-B730-4D46-9BE7-4F27A703D6D7}"/>
              </a:ext>
            </a:extLst>
          </p:cNvPr>
          <p:cNvSpPr/>
          <p:nvPr/>
        </p:nvSpPr>
        <p:spPr>
          <a:xfrm>
            <a:off x="870857" y="876423"/>
            <a:ext cx="1079691" cy="1120982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Utilisation de l’outil isotopique">
            <a:extLst>
              <a:ext uri="{FF2B5EF4-FFF2-40B4-BE49-F238E27FC236}">
                <a16:creationId xmlns:a16="http://schemas.microsoft.com/office/drawing/2014/main" id="{54DE2E44-E902-4EF2-89E3-E4626F607B35}"/>
              </a:ext>
            </a:extLst>
          </p:cNvPr>
          <p:cNvSpPr txBox="1"/>
          <p:nvPr/>
        </p:nvSpPr>
        <p:spPr>
          <a:xfrm>
            <a:off x="5174350" y="70414"/>
            <a:ext cx="265617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</a:t>
            </a:r>
            <a:endParaRPr dirty="0"/>
          </a:p>
        </p:txBody>
      </p:sp>
      <p:sp>
        <p:nvSpPr>
          <p:cNvPr id="23" name="Ligne">
            <a:extLst>
              <a:ext uri="{FF2B5EF4-FFF2-40B4-BE49-F238E27FC236}">
                <a16:creationId xmlns:a16="http://schemas.microsoft.com/office/drawing/2014/main" id="{60C4C263-40AE-4539-BDAE-8949ED28E19A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3C1BAE4-08AF-4960-AAD7-7DEBAFC419EC}"/>
              </a:ext>
            </a:extLst>
          </p:cNvPr>
          <p:cNvCxnSpPr/>
          <p:nvPr/>
        </p:nvCxnSpPr>
        <p:spPr>
          <a:xfrm>
            <a:off x="9531458" y="8245098"/>
            <a:ext cx="1286359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B5179D6B-32C6-4EAC-8D87-209CBC5AA3A9}"/>
              </a:ext>
            </a:extLst>
          </p:cNvPr>
          <p:cNvSpPr txBox="1"/>
          <p:nvPr/>
        </p:nvSpPr>
        <p:spPr>
          <a:xfrm>
            <a:off x="10712965" y="8054450"/>
            <a:ext cx="181330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Avenir Book"/>
              </a:rPr>
              <a:t>Impact négatif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sym typeface="Helvetica Neue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64F521A-AA92-4A90-86A7-402548D80718}"/>
              </a:ext>
            </a:extLst>
          </p:cNvPr>
          <p:cNvCxnSpPr/>
          <p:nvPr/>
        </p:nvCxnSpPr>
        <p:spPr>
          <a:xfrm>
            <a:off x="9531458" y="8829036"/>
            <a:ext cx="1286359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21F2203-F438-4E30-8859-F9EEC30454C2}"/>
              </a:ext>
            </a:extLst>
          </p:cNvPr>
          <p:cNvSpPr txBox="1"/>
          <p:nvPr/>
        </p:nvSpPr>
        <p:spPr>
          <a:xfrm>
            <a:off x="10712965" y="8638388"/>
            <a:ext cx="181330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Avenir Book"/>
              </a:rPr>
              <a:t>Impact positif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1074048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38</a:t>
            </a:fld>
            <a:endParaRPr lang="fr-FR"/>
          </a:p>
        </p:txBody>
      </p:sp>
      <p:sp>
        <p:nvSpPr>
          <p:cNvPr id="19" name="Utilisation de l’outil isotopique">
            <a:extLst>
              <a:ext uri="{FF2B5EF4-FFF2-40B4-BE49-F238E27FC236}">
                <a16:creationId xmlns:a16="http://schemas.microsoft.com/office/drawing/2014/main" id="{C0BB2C4F-3CA3-4CA3-B424-995FAA090019}"/>
              </a:ext>
            </a:extLst>
          </p:cNvPr>
          <p:cNvSpPr txBox="1"/>
          <p:nvPr/>
        </p:nvSpPr>
        <p:spPr>
          <a:xfrm>
            <a:off x="4262243" y="70414"/>
            <a:ext cx="44803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 Dynamique</a:t>
            </a:r>
            <a:endParaRPr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B4AD8C16-34E3-4296-B511-0EC8910B33C9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07F341-798B-47B6-8CED-A323B518C147}"/>
              </a:ext>
            </a:extLst>
          </p:cNvPr>
          <p:cNvSpPr txBox="1"/>
          <p:nvPr/>
        </p:nvSpPr>
        <p:spPr>
          <a:xfrm>
            <a:off x="2539030" y="1683708"/>
            <a:ext cx="81280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Avenir Book"/>
              </a:rPr>
              <a:t>Décomposition temporelle des dépendances conditionnelles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2BA748-ACE5-4E65-9B10-3495767BB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82" y="2524964"/>
            <a:ext cx="7882895" cy="57060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5E0ADC-136E-472E-A6B1-B1A5CC0A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292" y="8513535"/>
            <a:ext cx="1945605" cy="5784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A0F1985-CB94-461C-A2B3-962DE9F1D0B5}"/>
              </a:ext>
            </a:extLst>
          </p:cNvPr>
          <p:cNvSpPr txBox="1"/>
          <p:nvPr/>
        </p:nvSpPr>
        <p:spPr>
          <a:xfrm>
            <a:off x="6066972" y="7759122"/>
            <a:ext cx="3621207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b="0" dirty="0" err="1">
                <a:solidFill>
                  <a:schemeClr val="tx1"/>
                </a:solidFill>
                <a:latin typeface="Avenir Book"/>
              </a:rPr>
              <a:t>Abiotiques</a:t>
            </a:r>
            <a:endParaRPr lang="fr-FR" b="0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047BFF8-1033-44CB-BE4F-7DB6F3FECD5E}"/>
              </a:ext>
            </a:extLst>
          </p:cNvPr>
          <p:cNvSpPr txBox="1"/>
          <p:nvPr/>
        </p:nvSpPr>
        <p:spPr>
          <a:xfrm>
            <a:off x="6066972" y="8500224"/>
            <a:ext cx="3621207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b="0" dirty="0" err="1">
                <a:solidFill>
                  <a:schemeClr val="tx1"/>
                </a:solidFill>
                <a:latin typeface="Avenir Book"/>
              </a:rPr>
              <a:t>Biotiques</a:t>
            </a:r>
            <a:endParaRPr lang="fr-FR" b="0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8B4BEF1-9077-4470-A06D-C3F9091A4812}"/>
              </a:ext>
            </a:extLst>
          </p:cNvPr>
          <p:cNvSpPr txBox="1"/>
          <p:nvPr/>
        </p:nvSpPr>
        <p:spPr>
          <a:xfrm>
            <a:off x="9379372" y="8802746"/>
            <a:ext cx="362120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ea typeface="Helvetica Neue"/>
                <a:cs typeface="Helvetica Neue"/>
                <a:sym typeface="Helvetica Neue"/>
              </a:rPr>
              <a:t>M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ea typeface="Helvetica Neue"/>
                <a:cs typeface="Helvetica Neue"/>
                <a:sym typeface="Helvetica Neue"/>
              </a:rPr>
              <a:t>odifi</a:t>
            </a:r>
            <a:r>
              <a:rPr lang="fr-FR" b="0" dirty="0" err="1">
                <a:solidFill>
                  <a:schemeClr val="tx2"/>
                </a:solidFill>
                <a:latin typeface="Avenir Book"/>
              </a:rPr>
              <a:t>ed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 </a:t>
            </a:r>
            <a:r>
              <a:rPr lang="fr-FR" b="0" dirty="0" err="1">
                <a:solidFill>
                  <a:schemeClr val="tx2"/>
                </a:solidFill>
                <a:latin typeface="Avenir Book"/>
              </a:rPr>
              <a:t>from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 Benito </a:t>
            </a:r>
            <a:r>
              <a:rPr lang="fr-FR" b="0" i="1" dirty="0">
                <a:solidFill>
                  <a:schemeClr val="tx2"/>
                </a:solidFill>
                <a:latin typeface="Avenir Book"/>
              </a:rPr>
              <a:t>et al.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 2020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8142064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39</a:t>
            </a:fld>
            <a:endParaRPr lang="fr-FR"/>
          </a:p>
        </p:txBody>
      </p:sp>
      <p:sp>
        <p:nvSpPr>
          <p:cNvPr id="19" name="Utilisation de l’outil isotopique">
            <a:extLst>
              <a:ext uri="{FF2B5EF4-FFF2-40B4-BE49-F238E27FC236}">
                <a16:creationId xmlns:a16="http://schemas.microsoft.com/office/drawing/2014/main" id="{C0BB2C4F-3CA3-4CA3-B424-995FAA090019}"/>
              </a:ext>
            </a:extLst>
          </p:cNvPr>
          <p:cNvSpPr txBox="1"/>
          <p:nvPr/>
        </p:nvSpPr>
        <p:spPr>
          <a:xfrm>
            <a:off x="4262243" y="70414"/>
            <a:ext cx="44803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 Dynamique</a:t>
            </a:r>
            <a:endParaRPr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B4AD8C16-34E3-4296-B511-0EC8910B33C9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D8BB7F-EA83-4279-9588-66EB4EC0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34" y="992640"/>
            <a:ext cx="11460015" cy="69103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6DC172-73A8-4747-9A31-B4246150CD62}"/>
              </a:ext>
            </a:extLst>
          </p:cNvPr>
          <p:cNvSpPr/>
          <p:nvPr/>
        </p:nvSpPr>
        <p:spPr>
          <a:xfrm>
            <a:off x="6512741" y="891234"/>
            <a:ext cx="6057442" cy="85135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257F87-3C24-4078-9C40-846557BD4474}"/>
              </a:ext>
            </a:extLst>
          </p:cNvPr>
          <p:cNvSpPr/>
          <p:nvPr/>
        </p:nvSpPr>
        <p:spPr>
          <a:xfrm>
            <a:off x="782734" y="3967843"/>
            <a:ext cx="5649685" cy="528363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6DD9532-EC97-4141-A07E-812941E2A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589" y="992394"/>
            <a:ext cx="654203" cy="557381"/>
          </a:xfrm>
          <a:prstGeom prst="rect">
            <a:avLst/>
          </a:prstGeom>
        </p:spPr>
      </p:pic>
      <p:pic>
        <p:nvPicPr>
          <p:cNvPr id="13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EC101237-0941-4139-B2DE-042067CC4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1737965" y="1264699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Oyster Icons - Download Free Vector Icons | Noun Project">
            <a:extLst>
              <a:ext uri="{FF2B5EF4-FFF2-40B4-BE49-F238E27FC236}">
                <a16:creationId xmlns:a16="http://schemas.microsoft.com/office/drawing/2014/main" id="{545A19D4-3EC6-4DB5-A926-54E5B12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5" y="2055048"/>
            <a:ext cx="796429" cy="79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6394516-EBF8-450C-B265-736839D45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4617" y="3154893"/>
            <a:ext cx="362594" cy="3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081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Utilisation de l’outil isotopique"/>
          <p:cNvSpPr txBox="1"/>
          <p:nvPr/>
        </p:nvSpPr>
        <p:spPr>
          <a:xfrm>
            <a:off x="4091498" y="70414"/>
            <a:ext cx="482183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Niche écologique de l’hermelle</a:t>
            </a:r>
            <a:endParaRPr dirty="0"/>
          </a:p>
        </p:txBody>
      </p:sp>
      <p:sp>
        <p:nvSpPr>
          <p:cNvPr id="129" name="Ligne"/>
          <p:cNvSpPr/>
          <p:nvPr/>
        </p:nvSpPr>
        <p:spPr>
          <a:xfrm>
            <a:off x="695235" y="640516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δ15N des nitrates :…"/>
          <p:cNvSpPr txBox="1"/>
          <p:nvPr/>
        </p:nvSpPr>
        <p:spPr>
          <a:xfrm>
            <a:off x="2383754" y="1427940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117544-B21A-43BC-B3DB-F18CE0C1B2D5}"/>
              </a:ext>
            </a:extLst>
          </p:cNvPr>
          <p:cNvSpPr txBox="1"/>
          <p:nvPr/>
        </p:nvSpPr>
        <p:spPr>
          <a:xfrm>
            <a:off x="695235" y="1881198"/>
            <a:ext cx="11498213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	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 Paramètres environnementaux (niche de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Grinnell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, 1917)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		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-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 Vent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- C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ourant</a:t>
            </a: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 		- Type de substrat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- Matière Inorganique Particulaire en Suspension (SPIM)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- Températures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 	 Paramètres biotiques (niche d’Elton, 1927)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		- </a:t>
            </a:r>
            <a:r>
              <a:rPr kumimoji="0" lang="fr-FR" sz="2400" b="0" i="1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Mytilus</a:t>
            </a:r>
            <a:r>
              <a:rPr kumimoji="0" lang="fr-FR" sz="2400" b="0" i="1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 </a:t>
            </a:r>
            <a:r>
              <a:rPr kumimoji="0" lang="fr-FR" sz="2400" b="0" i="1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edulis</a:t>
            </a:r>
            <a:endParaRPr kumimoji="0" lang="fr-FR" sz="2400" b="0" i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i="1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- </a:t>
            </a:r>
            <a:r>
              <a:rPr lang="fr-FR" b="0" i="1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Crassostrea</a:t>
            </a:r>
            <a:r>
              <a:rPr lang="fr-FR" b="0" i="1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gigas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400" b="0" i="1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		- </a:t>
            </a:r>
            <a:r>
              <a:rPr kumimoji="0" lang="fr-FR" sz="2400" b="0" i="1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Ulva</a:t>
            </a:r>
            <a:r>
              <a:rPr kumimoji="0" lang="fr-FR" sz="2400" b="0" i="1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 </a:t>
            </a:r>
            <a:r>
              <a:rPr kumimoji="0" lang="fr-FR" sz="2400" b="0" i="1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sp</a:t>
            </a:r>
            <a:r>
              <a:rPr kumimoji="0" lang="fr-FR" sz="2400" b="0" i="1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.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i="1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- 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Algues brunes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i="1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</a:p>
        </p:txBody>
      </p:sp>
      <p:pic>
        <p:nvPicPr>
          <p:cNvPr id="1026" name="Picture 2" descr="Wind blowing vector icon isolated on white background. Simple flat ...">
            <a:extLst>
              <a:ext uri="{FF2B5EF4-FFF2-40B4-BE49-F238E27FC236}">
                <a16:creationId xmlns:a16="http://schemas.microsoft.com/office/drawing/2014/main" id="{C40499A7-D0B7-43AF-BB9E-364AF9345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072" y="2600725"/>
            <a:ext cx="520375" cy="5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C40BAC43-4F6D-4262-AB00-A30691D1F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266" y="3627978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ter Mu symbol - Worldwide Ancient Symbols">
            <a:extLst>
              <a:ext uri="{FF2B5EF4-FFF2-40B4-BE49-F238E27FC236}">
                <a16:creationId xmlns:a16="http://schemas.microsoft.com/office/drawing/2014/main" id="{2CF3954C-0981-48D0-AA21-6253EF94B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23" y="2988925"/>
            <a:ext cx="475391" cy="47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rmometer line icon, outline vector sign, linear pictogram ...">
            <a:extLst>
              <a:ext uri="{FF2B5EF4-FFF2-40B4-BE49-F238E27FC236}">
                <a16:creationId xmlns:a16="http://schemas.microsoft.com/office/drawing/2014/main" id="{ECFD3A4E-2E39-4FA3-985A-C139CA190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1" t="14616" r="17843" b="12433"/>
          <a:stretch/>
        </p:blipFill>
        <p:spPr bwMode="auto">
          <a:xfrm flipH="1">
            <a:off x="4280159" y="4114221"/>
            <a:ext cx="575887" cy="58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C003845B-94CF-42EE-BE2D-A727712D8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4633344" y="5443007"/>
            <a:ext cx="685337" cy="5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yster Icons - Download Free Vector Icons | Noun Project">
            <a:extLst>
              <a:ext uri="{FF2B5EF4-FFF2-40B4-BE49-F238E27FC236}">
                <a16:creationId xmlns:a16="http://schemas.microsoft.com/office/drawing/2014/main" id="{A790B28F-96AD-4BE9-8212-C3AB8E9C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981" y="5866359"/>
            <a:ext cx="560614" cy="5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460681-9EC6-499D-BEF8-C7D5DB14988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1997540-084B-4A14-A2AE-286E81A51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38117" y="6426973"/>
            <a:ext cx="435857" cy="4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793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40</a:t>
            </a:fld>
            <a:endParaRPr lang="fr-FR"/>
          </a:p>
        </p:txBody>
      </p:sp>
      <p:sp>
        <p:nvSpPr>
          <p:cNvPr id="19" name="Utilisation de l’outil isotopique">
            <a:extLst>
              <a:ext uri="{FF2B5EF4-FFF2-40B4-BE49-F238E27FC236}">
                <a16:creationId xmlns:a16="http://schemas.microsoft.com/office/drawing/2014/main" id="{C0BB2C4F-3CA3-4CA3-B424-995FAA090019}"/>
              </a:ext>
            </a:extLst>
          </p:cNvPr>
          <p:cNvSpPr txBox="1"/>
          <p:nvPr/>
        </p:nvSpPr>
        <p:spPr>
          <a:xfrm>
            <a:off x="4262243" y="70414"/>
            <a:ext cx="44803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 Dynamique</a:t>
            </a:r>
            <a:endParaRPr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B4AD8C16-34E3-4296-B511-0EC8910B33C9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D8BB7F-EA83-4279-9588-66EB4EC0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34" y="992640"/>
            <a:ext cx="11460015" cy="69103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49D41E-5BDF-47A9-9224-D2999A150E01}"/>
              </a:ext>
            </a:extLst>
          </p:cNvPr>
          <p:cNvSpPr/>
          <p:nvPr/>
        </p:nvSpPr>
        <p:spPr>
          <a:xfrm>
            <a:off x="6512741" y="891234"/>
            <a:ext cx="6057442" cy="85135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B6961CA-741F-4DB5-99BE-7EFB32C1604D}"/>
              </a:ext>
            </a:extLst>
          </p:cNvPr>
          <p:cNvCxnSpPr>
            <a:cxnSpLocks/>
          </p:cNvCxnSpPr>
          <p:nvPr/>
        </p:nvCxnSpPr>
        <p:spPr>
          <a:xfrm flipH="1">
            <a:off x="782735" y="3918857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2" name="Picture 2" descr="Wind blowing vector icon isolated on white background. Simple flat ...">
            <a:extLst>
              <a:ext uri="{FF2B5EF4-FFF2-40B4-BE49-F238E27FC236}">
                <a16:creationId xmlns:a16="http://schemas.microsoft.com/office/drawing/2014/main" id="{B8668EF1-EAF0-44C6-BC55-54A520D49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00" y="4619355"/>
            <a:ext cx="717046" cy="7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3E2E5156-DE17-4864-8B66-7F35BA2B5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73" y="7790077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Water Mu symbol - Worldwide Ancient Symbols">
            <a:extLst>
              <a:ext uri="{FF2B5EF4-FFF2-40B4-BE49-F238E27FC236}">
                <a16:creationId xmlns:a16="http://schemas.microsoft.com/office/drawing/2014/main" id="{DF3A4E45-FA9B-429A-BFDF-7998AF215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224" y="6655973"/>
            <a:ext cx="660779" cy="6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cône Froide De Vecteur De La Température Illustration de Vecteur ...">
            <a:extLst>
              <a:ext uri="{FF2B5EF4-FFF2-40B4-BE49-F238E27FC236}">
                <a16:creationId xmlns:a16="http://schemas.microsoft.com/office/drawing/2014/main" id="{53B456CD-8C4A-42D0-849F-DA9EF6E65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3"/>
          <a:stretch/>
        </p:blipFill>
        <p:spPr bwMode="auto">
          <a:xfrm>
            <a:off x="3507066" y="7477275"/>
            <a:ext cx="764871" cy="6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ot, temperature, thermometer icon">
            <a:extLst>
              <a:ext uri="{FF2B5EF4-FFF2-40B4-BE49-F238E27FC236}">
                <a16:creationId xmlns:a16="http://schemas.microsoft.com/office/drawing/2014/main" id="{2A4B5976-E28C-45E0-ABD9-134C0086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" y="5795180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3285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41</a:t>
            </a:fld>
            <a:endParaRPr lang="fr-FR"/>
          </a:p>
        </p:txBody>
      </p:sp>
      <p:sp>
        <p:nvSpPr>
          <p:cNvPr id="19" name="Utilisation de l’outil isotopique">
            <a:extLst>
              <a:ext uri="{FF2B5EF4-FFF2-40B4-BE49-F238E27FC236}">
                <a16:creationId xmlns:a16="http://schemas.microsoft.com/office/drawing/2014/main" id="{C0BB2C4F-3CA3-4CA3-B424-995FAA090019}"/>
              </a:ext>
            </a:extLst>
          </p:cNvPr>
          <p:cNvSpPr txBox="1"/>
          <p:nvPr/>
        </p:nvSpPr>
        <p:spPr>
          <a:xfrm>
            <a:off x="4262243" y="70414"/>
            <a:ext cx="44803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 Dynamique</a:t>
            </a:r>
            <a:endParaRPr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B4AD8C16-34E3-4296-B511-0EC8910B33C9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D8BB7F-EA83-4279-9588-66EB4EC0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34" y="992640"/>
            <a:ext cx="11460015" cy="69103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D2B18E-1A0A-4AE8-B98B-263A6FB06964}"/>
              </a:ext>
            </a:extLst>
          </p:cNvPr>
          <p:cNvSpPr/>
          <p:nvPr/>
        </p:nvSpPr>
        <p:spPr>
          <a:xfrm>
            <a:off x="6512741" y="891235"/>
            <a:ext cx="5897453" cy="413642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8EF114E-3631-47D5-A0DD-0A3CAFC781E0}"/>
              </a:ext>
            </a:extLst>
          </p:cNvPr>
          <p:cNvCxnSpPr>
            <a:cxnSpLocks/>
          </p:cNvCxnSpPr>
          <p:nvPr/>
        </p:nvCxnSpPr>
        <p:spPr>
          <a:xfrm flipH="1">
            <a:off x="782735" y="3918857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BE531A4-C521-49A7-BB8A-3C26BF653CDB}"/>
              </a:ext>
            </a:extLst>
          </p:cNvPr>
          <p:cNvCxnSpPr>
            <a:cxnSpLocks/>
          </p:cNvCxnSpPr>
          <p:nvPr/>
        </p:nvCxnSpPr>
        <p:spPr>
          <a:xfrm flipV="1">
            <a:off x="6372549" y="6725988"/>
            <a:ext cx="1" cy="148045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1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0234DC2E-57B9-4C9F-9BDC-777F754EA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9778713" y="7407937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Oyster Icons - Download Free Vector Icons | Noun Project">
            <a:extLst>
              <a:ext uri="{FF2B5EF4-FFF2-40B4-BE49-F238E27FC236}">
                <a16:creationId xmlns:a16="http://schemas.microsoft.com/office/drawing/2014/main" id="{469A744D-9587-4E61-9586-1D2ECED5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691" y="6767001"/>
            <a:ext cx="796429" cy="79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ECD6598-10CB-478D-BB25-CB5A93829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998771" y="5743595"/>
            <a:ext cx="446590" cy="48116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1BD391C-6646-400A-AE0D-244C4B8E3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716" y="7927754"/>
            <a:ext cx="654203" cy="5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4468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42</a:t>
            </a:fld>
            <a:endParaRPr lang="fr-FR"/>
          </a:p>
        </p:txBody>
      </p:sp>
      <p:sp>
        <p:nvSpPr>
          <p:cNvPr id="19" name="Utilisation de l’outil isotopique">
            <a:extLst>
              <a:ext uri="{FF2B5EF4-FFF2-40B4-BE49-F238E27FC236}">
                <a16:creationId xmlns:a16="http://schemas.microsoft.com/office/drawing/2014/main" id="{C0BB2C4F-3CA3-4CA3-B424-995FAA090019}"/>
              </a:ext>
            </a:extLst>
          </p:cNvPr>
          <p:cNvSpPr txBox="1"/>
          <p:nvPr/>
        </p:nvSpPr>
        <p:spPr>
          <a:xfrm>
            <a:off x="4262243" y="70414"/>
            <a:ext cx="44803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 Dynamique</a:t>
            </a:r>
            <a:endParaRPr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B4AD8C16-34E3-4296-B511-0EC8910B33C9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D8BB7F-EA83-4279-9588-66EB4EC0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34" y="992640"/>
            <a:ext cx="11460015" cy="6910389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8EF114E-3631-47D5-A0DD-0A3CAFC781E0}"/>
              </a:ext>
            </a:extLst>
          </p:cNvPr>
          <p:cNvCxnSpPr>
            <a:cxnSpLocks/>
          </p:cNvCxnSpPr>
          <p:nvPr/>
        </p:nvCxnSpPr>
        <p:spPr>
          <a:xfrm flipH="1">
            <a:off x="782735" y="3918857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BE531A4-C521-49A7-BB8A-3C26BF653CDB}"/>
              </a:ext>
            </a:extLst>
          </p:cNvPr>
          <p:cNvCxnSpPr>
            <a:cxnSpLocks/>
          </p:cNvCxnSpPr>
          <p:nvPr/>
        </p:nvCxnSpPr>
        <p:spPr>
          <a:xfrm flipV="1">
            <a:off x="6372549" y="6725988"/>
            <a:ext cx="1" cy="148045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FC001EC-D0C2-42CC-A4AC-3F72B14FA3ED}"/>
              </a:ext>
            </a:extLst>
          </p:cNvPr>
          <p:cNvCxnSpPr>
            <a:cxnSpLocks/>
          </p:cNvCxnSpPr>
          <p:nvPr/>
        </p:nvCxnSpPr>
        <p:spPr>
          <a:xfrm flipV="1">
            <a:off x="6512741" y="938087"/>
            <a:ext cx="1" cy="148045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364D335-E9CF-4E69-87CC-9219B29C3D30}"/>
              </a:ext>
            </a:extLst>
          </p:cNvPr>
          <p:cNvCxnSpPr>
            <a:cxnSpLocks/>
          </p:cNvCxnSpPr>
          <p:nvPr/>
        </p:nvCxnSpPr>
        <p:spPr>
          <a:xfrm flipH="1">
            <a:off x="10559870" y="4876800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3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A6D931BF-1FB0-437E-A05C-AB7A833B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663" y="821524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Water Mu symbol - Worldwide Ancient Symbols">
            <a:extLst>
              <a:ext uri="{FF2B5EF4-FFF2-40B4-BE49-F238E27FC236}">
                <a16:creationId xmlns:a16="http://schemas.microsoft.com/office/drawing/2014/main" id="{595914C7-EDA3-4873-A4CC-92284075E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981" y="938087"/>
            <a:ext cx="660779" cy="6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t, temperature, thermometer icon">
            <a:extLst>
              <a:ext uri="{FF2B5EF4-FFF2-40B4-BE49-F238E27FC236}">
                <a16:creationId xmlns:a16="http://schemas.microsoft.com/office/drawing/2014/main" id="{598F7328-9706-4808-9C97-17591A03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3474" y="2743988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Froide De Vecteur De La Température Illustration de Vecteur ...">
            <a:extLst>
              <a:ext uri="{FF2B5EF4-FFF2-40B4-BE49-F238E27FC236}">
                <a16:creationId xmlns:a16="http://schemas.microsoft.com/office/drawing/2014/main" id="{236979A8-08A4-4B73-BF36-3C4489BA8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3"/>
          <a:stretch/>
        </p:blipFill>
        <p:spPr bwMode="auto">
          <a:xfrm>
            <a:off x="11095443" y="1598866"/>
            <a:ext cx="764871" cy="6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Wind blowing vector icon isolated on white background. Simple flat ...">
            <a:extLst>
              <a:ext uri="{FF2B5EF4-FFF2-40B4-BE49-F238E27FC236}">
                <a16:creationId xmlns:a16="http://schemas.microsoft.com/office/drawing/2014/main" id="{7AB1AC16-4298-490A-B72F-97A49CD7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002" y="3773955"/>
            <a:ext cx="717046" cy="7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31731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1984CC-FBFE-4B1A-94B5-52B4246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39" y="1106740"/>
            <a:ext cx="11236122" cy="6642595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43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3C9C065-929A-4B12-83C5-930280CBDC0D}"/>
              </a:ext>
            </a:extLst>
          </p:cNvPr>
          <p:cNvSpPr txBox="1"/>
          <p:nvPr/>
        </p:nvSpPr>
        <p:spPr>
          <a:xfrm>
            <a:off x="795867" y="8841961"/>
            <a:ext cx="6640300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solidFill>
                  <a:schemeClr val="tx2"/>
                </a:solidFill>
                <a:latin typeface="Avenir Book"/>
              </a:rPr>
              <a:t>Mémoire écologique de l’écosystème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pic>
        <p:nvPicPr>
          <p:cNvPr id="10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7A94CA3D-B31B-4A74-BA22-C1D2A4084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10277252" y="6672136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Oyster Icons - Download Free Vector Icons | Noun Project">
            <a:extLst>
              <a:ext uri="{FF2B5EF4-FFF2-40B4-BE49-F238E27FC236}">
                <a16:creationId xmlns:a16="http://schemas.microsoft.com/office/drawing/2014/main" id="{BC7F66C1-38CD-4046-9CB5-3F120E830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837" y="5932044"/>
            <a:ext cx="796429" cy="79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ACC6686-43BA-4412-98C9-013F9B9B3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330490" y="5264298"/>
            <a:ext cx="446590" cy="4811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696472F-B719-46B5-A5E4-E180D0D44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047" y="7336198"/>
            <a:ext cx="654203" cy="557381"/>
          </a:xfrm>
          <a:prstGeom prst="rect">
            <a:avLst/>
          </a:prstGeom>
        </p:spPr>
      </p:pic>
      <p:sp>
        <p:nvSpPr>
          <p:cNvPr id="19" name="Utilisation de l’outil isotopique">
            <a:extLst>
              <a:ext uri="{FF2B5EF4-FFF2-40B4-BE49-F238E27FC236}">
                <a16:creationId xmlns:a16="http://schemas.microsoft.com/office/drawing/2014/main" id="{C0BB2C4F-3CA3-4CA3-B424-995FAA090019}"/>
              </a:ext>
            </a:extLst>
          </p:cNvPr>
          <p:cNvSpPr txBox="1"/>
          <p:nvPr/>
        </p:nvSpPr>
        <p:spPr>
          <a:xfrm>
            <a:off x="4262243" y="70414"/>
            <a:ext cx="44803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 Dynamique</a:t>
            </a:r>
            <a:endParaRPr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B4AD8C16-34E3-4296-B511-0EC8910B33C9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92C29E6F-55FD-497A-ADEF-925CA5EB6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589" y="992394"/>
            <a:ext cx="654203" cy="557381"/>
          </a:xfrm>
          <a:prstGeom prst="rect">
            <a:avLst/>
          </a:prstGeom>
        </p:spPr>
      </p:pic>
      <p:pic>
        <p:nvPicPr>
          <p:cNvPr id="27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E7E8F0E6-9FDF-4470-AEE0-9C7D333E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1737965" y="1264699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Oyster Icons - Download Free Vector Icons | Noun Project">
            <a:extLst>
              <a:ext uri="{FF2B5EF4-FFF2-40B4-BE49-F238E27FC236}">
                <a16:creationId xmlns:a16="http://schemas.microsoft.com/office/drawing/2014/main" id="{24D548B9-BF46-456E-8EAC-DB7461374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5" y="2055048"/>
            <a:ext cx="796429" cy="79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3746F6B-6CEC-4252-B56E-3BF6D58AA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97810" y="3140949"/>
            <a:ext cx="446590" cy="481165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F066808-17A7-44D8-8E7E-E7A76CF1B2A4}"/>
              </a:ext>
            </a:extLst>
          </p:cNvPr>
          <p:cNvCxnSpPr>
            <a:cxnSpLocks/>
          </p:cNvCxnSpPr>
          <p:nvPr/>
        </p:nvCxnSpPr>
        <p:spPr>
          <a:xfrm flipH="1">
            <a:off x="782735" y="3918857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F68DF22-B19C-487B-B50C-A35800D952CE}"/>
              </a:ext>
            </a:extLst>
          </p:cNvPr>
          <p:cNvCxnSpPr>
            <a:cxnSpLocks/>
          </p:cNvCxnSpPr>
          <p:nvPr/>
        </p:nvCxnSpPr>
        <p:spPr>
          <a:xfrm flipV="1">
            <a:off x="6372549" y="6725988"/>
            <a:ext cx="1" cy="148045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D0C25E4-4DDF-4BF3-A6F1-0B4D83E46851}"/>
              </a:ext>
            </a:extLst>
          </p:cNvPr>
          <p:cNvCxnSpPr>
            <a:cxnSpLocks/>
          </p:cNvCxnSpPr>
          <p:nvPr/>
        </p:nvCxnSpPr>
        <p:spPr>
          <a:xfrm flipV="1">
            <a:off x="6512741" y="938087"/>
            <a:ext cx="1" cy="148045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2B42DBF-3110-4C7F-B51F-677D892AEDBB}"/>
              </a:ext>
            </a:extLst>
          </p:cNvPr>
          <p:cNvCxnSpPr>
            <a:cxnSpLocks/>
          </p:cNvCxnSpPr>
          <p:nvPr/>
        </p:nvCxnSpPr>
        <p:spPr>
          <a:xfrm flipH="1">
            <a:off x="10559870" y="4876800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10868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4C9077-D294-4D7B-A97B-E1B24A5F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13" y="1019128"/>
            <a:ext cx="11243589" cy="6701179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44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3C9C065-929A-4B12-83C5-930280CBDC0D}"/>
              </a:ext>
            </a:extLst>
          </p:cNvPr>
          <p:cNvSpPr txBox="1"/>
          <p:nvPr/>
        </p:nvSpPr>
        <p:spPr>
          <a:xfrm>
            <a:off x="795867" y="8841961"/>
            <a:ext cx="120783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solidFill>
                  <a:schemeClr val="tx2"/>
                </a:solidFill>
                <a:latin typeface="Avenir Book"/>
              </a:rPr>
              <a:t>Courant impact le cycle de vie (dispersion larvaire, recrutement…) ?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pic>
        <p:nvPicPr>
          <p:cNvPr id="10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7A94CA3D-B31B-4A74-BA22-C1D2A4084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10131077" y="6643108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Oyster Icons - Download Free Vector Icons | Noun Project">
            <a:extLst>
              <a:ext uri="{FF2B5EF4-FFF2-40B4-BE49-F238E27FC236}">
                <a16:creationId xmlns:a16="http://schemas.microsoft.com/office/drawing/2014/main" id="{BC7F66C1-38CD-4046-9CB5-3F120E830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62" y="5903016"/>
            <a:ext cx="796429" cy="79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ACC6686-43BA-4412-98C9-013F9B9B3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184315" y="5235270"/>
            <a:ext cx="446590" cy="4811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696472F-B719-46B5-A5E4-E180D0D44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872" y="7307170"/>
            <a:ext cx="654203" cy="557381"/>
          </a:xfrm>
          <a:prstGeom prst="rect">
            <a:avLst/>
          </a:prstGeom>
        </p:spPr>
      </p:pic>
      <p:sp>
        <p:nvSpPr>
          <p:cNvPr id="19" name="Utilisation de l’outil isotopique">
            <a:extLst>
              <a:ext uri="{FF2B5EF4-FFF2-40B4-BE49-F238E27FC236}">
                <a16:creationId xmlns:a16="http://schemas.microsoft.com/office/drawing/2014/main" id="{C0BB2C4F-3CA3-4CA3-B424-995FAA090019}"/>
              </a:ext>
            </a:extLst>
          </p:cNvPr>
          <p:cNvSpPr txBox="1"/>
          <p:nvPr/>
        </p:nvSpPr>
        <p:spPr>
          <a:xfrm>
            <a:off x="4262243" y="70414"/>
            <a:ext cx="44803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 Dynamique</a:t>
            </a:r>
            <a:endParaRPr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B4AD8C16-34E3-4296-B511-0EC8910B33C9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" name="Picture 2" descr="Wind blowing vector icon isolated on white background. Simple flat ...">
            <a:extLst>
              <a:ext uri="{FF2B5EF4-FFF2-40B4-BE49-F238E27FC236}">
                <a16:creationId xmlns:a16="http://schemas.microsoft.com/office/drawing/2014/main" id="{C17ABFE7-B229-4F43-98FF-7A524A1C1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4" y="4692797"/>
            <a:ext cx="717046" cy="7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890054EF-554C-4243-AF4E-B1772F21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833" y="7585860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Water Mu symbol - Worldwide Ancient Symbols">
            <a:extLst>
              <a:ext uri="{FF2B5EF4-FFF2-40B4-BE49-F238E27FC236}">
                <a16:creationId xmlns:a16="http://schemas.microsoft.com/office/drawing/2014/main" id="{5BF1C355-6517-4735-9CC7-B66AAF75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70" y="6755052"/>
            <a:ext cx="660779" cy="6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E192F6F-77CB-4D4B-B6C7-0756BD96ADF6}"/>
              </a:ext>
            </a:extLst>
          </p:cNvPr>
          <p:cNvCxnSpPr>
            <a:cxnSpLocks/>
          </p:cNvCxnSpPr>
          <p:nvPr/>
        </p:nvCxnSpPr>
        <p:spPr>
          <a:xfrm flipH="1">
            <a:off x="782735" y="3918857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CB010C0-9095-4CAF-B61A-6CB539C0BFC8}"/>
              </a:ext>
            </a:extLst>
          </p:cNvPr>
          <p:cNvCxnSpPr>
            <a:cxnSpLocks/>
          </p:cNvCxnSpPr>
          <p:nvPr/>
        </p:nvCxnSpPr>
        <p:spPr>
          <a:xfrm flipV="1">
            <a:off x="6372549" y="6906986"/>
            <a:ext cx="0" cy="129946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891F90C-0EAF-490D-945C-4ADA0A748879}"/>
              </a:ext>
            </a:extLst>
          </p:cNvPr>
          <p:cNvCxnSpPr>
            <a:cxnSpLocks/>
          </p:cNvCxnSpPr>
          <p:nvPr/>
        </p:nvCxnSpPr>
        <p:spPr>
          <a:xfrm flipV="1">
            <a:off x="6512741" y="938087"/>
            <a:ext cx="1" cy="148045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5AE0A89-20AB-4157-9634-B5E65ABFFC0E}"/>
              </a:ext>
            </a:extLst>
          </p:cNvPr>
          <p:cNvCxnSpPr>
            <a:cxnSpLocks/>
          </p:cNvCxnSpPr>
          <p:nvPr/>
        </p:nvCxnSpPr>
        <p:spPr>
          <a:xfrm flipH="1">
            <a:off x="10559870" y="4876800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71062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13F729-732B-46D4-A928-6E171E15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8" y="797837"/>
            <a:ext cx="11274373" cy="7111694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45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3C9C065-929A-4B12-83C5-930280CBDC0D}"/>
              </a:ext>
            </a:extLst>
          </p:cNvPr>
          <p:cNvSpPr txBox="1"/>
          <p:nvPr/>
        </p:nvSpPr>
        <p:spPr>
          <a:xfrm>
            <a:off x="795867" y="8841961"/>
            <a:ext cx="120783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solidFill>
                  <a:schemeClr val="tx2"/>
                </a:solidFill>
                <a:latin typeface="Avenir Book"/>
              </a:rPr>
              <a:t>Courant impact le cycle de vie (dispersion larvaire, recrutement…) ?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pic>
        <p:nvPicPr>
          <p:cNvPr id="10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7A94CA3D-B31B-4A74-BA22-C1D2A4084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10131077" y="6643108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Oyster Icons - Download Free Vector Icons | Noun Project">
            <a:extLst>
              <a:ext uri="{FF2B5EF4-FFF2-40B4-BE49-F238E27FC236}">
                <a16:creationId xmlns:a16="http://schemas.microsoft.com/office/drawing/2014/main" id="{BC7F66C1-38CD-4046-9CB5-3F120E830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62" y="5903016"/>
            <a:ext cx="796429" cy="79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ACC6686-43BA-4412-98C9-013F9B9B3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2184315" y="5235270"/>
            <a:ext cx="446590" cy="4811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696472F-B719-46B5-A5E4-E180D0D44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8872" y="7307170"/>
            <a:ext cx="654203" cy="557381"/>
          </a:xfrm>
          <a:prstGeom prst="rect">
            <a:avLst/>
          </a:prstGeom>
        </p:spPr>
      </p:pic>
      <p:sp>
        <p:nvSpPr>
          <p:cNvPr id="19" name="Utilisation de l’outil isotopique">
            <a:extLst>
              <a:ext uri="{FF2B5EF4-FFF2-40B4-BE49-F238E27FC236}">
                <a16:creationId xmlns:a16="http://schemas.microsoft.com/office/drawing/2014/main" id="{C0BB2C4F-3CA3-4CA3-B424-995FAA090019}"/>
              </a:ext>
            </a:extLst>
          </p:cNvPr>
          <p:cNvSpPr txBox="1"/>
          <p:nvPr/>
        </p:nvSpPr>
        <p:spPr>
          <a:xfrm>
            <a:off x="4262243" y="70414"/>
            <a:ext cx="44803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 Dynamique</a:t>
            </a:r>
            <a:endParaRPr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B4AD8C16-34E3-4296-B511-0EC8910B33C9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" name="Picture 2" descr="Wind blowing vector icon isolated on white background. Simple flat ...">
            <a:extLst>
              <a:ext uri="{FF2B5EF4-FFF2-40B4-BE49-F238E27FC236}">
                <a16:creationId xmlns:a16="http://schemas.microsoft.com/office/drawing/2014/main" id="{C17ABFE7-B229-4F43-98FF-7A524A1C1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4" y="4692797"/>
            <a:ext cx="717046" cy="7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890054EF-554C-4243-AF4E-B1772F21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833" y="7585860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Water Mu symbol - Worldwide Ancient Symbols">
            <a:extLst>
              <a:ext uri="{FF2B5EF4-FFF2-40B4-BE49-F238E27FC236}">
                <a16:creationId xmlns:a16="http://schemas.microsoft.com/office/drawing/2014/main" id="{5BF1C355-6517-4735-9CC7-B66AAF75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70" y="6755052"/>
            <a:ext cx="660779" cy="6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E192F6F-77CB-4D4B-B6C7-0756BD96ADF6}"/>
              </a:ext>
            </a:extLst>
          </p:cNvPr>
          <p:cNvCxnSpPr>
            <a:cxnSpLocks/>
          </p:cNvCxnSpPr>
          <p:nvPr/>
        </p:nvCxnSpPr>
        <p:spPr>
          <a:xfrm flipH="1">
            <a:off x="782735" y="3918857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CB010C0-9095-4CAF-B61A-6CB539C0BFC8}"/>
              </a:ext>
            </a:extLst>
          </p:cNvPr>
          <p:cNvCxnSpPr>
            <a:cxnSpLocks/>
          </p:cNvCxnSpPr>
          <p:nvPr/>
        </p:nvCxnSpPr>
        <p:spPr>
          <a:xfrm flipV="1">
            <a:off x="6372549" y="6906986"/>
            <a:ext cx="0" cy="129946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891F90C-0EAF-490D-945C-4ADA0A748879}"/>
              </a:ext>
            </a:extLst>
          </p:cNvPr>
          <p:cNvCxnSpPr>
            <a:cxnSpLocks/>
          </p:cNvCxnSpPr>
          <p:nvPr/>
        </p:nvCxnSpPr>
        <p:spPr>
          <a:xfrm flipV="1">
            <a:off x="6512741" y="938087"/>
            <a:ext cx="1" cy="148045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5AE0A89-20AB-4157-9634-B5E65ABFFC0E}"/>
              </a:ext>
            </a:extLst>
          </p:cNvPr>
          <p:cNvCxnSpPr>
            <a:cxnSpLocks/>
          </p:cNvCxnSpPr>
          <p:nvPr/>
        </p:nvCxnSpPr>
        <p:spPr>
          <a:xfrm flipH="1">
            <a:off x="10559870" y="4876800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7C0758F-CE54-4028-B14C-8A7CB7FCD882}"/>
              </a:ext>
            </a:extLst>
          </p:cNvPr>
          <p:cNvCxnSpPr/>
          <p:nvPr/>
        </p:nvCxnSpPr>
        <p:spPr>
          <a:xfrm>
            <a:off x="9916690" y="1090083"/>
            <a:ext cx="1286359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7FEEACB7-99EB-4663-86A3-533017FDFD31}"/>
              </a:ext>
            </a:extLst>
          </p:cNvPr>
          <p:cNvSpPr txBox="1"/>
          <p:nvPr/>
        </p:nvSpPr>
        <p:spPr>
          <a:xfrm>
            <a:off x="11098197" y="899435"/>
            <a:ext cx="181330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Avenir Book"/>
              </a:rPr>
              <a:t>Impact négatif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sym typeface="Helvetica Neue"/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9CC066C-3BC1-4424-91A8-0479984277D9}"/>
              </a:ext>
            </a:extLst>
          </p:cNvPr>
          <p:cNvCxnSpPr/>
          <p:nvPr/>
        </p:nvCxnSpPr>
        <p:spPr>
          <a:xfrm>
            <a:off x="9916690" y="1674021"/>
            <a:ext cx="1286359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24FC4A25-2AD3-467C-BE10-BDF96454EA44}"/>
              </a:ext>
            </a:extLst>
          </p:cNvPr>
          <p:cNvSpPr txBox="1"/>
          <p:nvPr/>
        </p:nvSpPr>
        <p:spPr>
          <a:xfrm>
            <a:off x="11098197" y="1483373"/>
            <a:ext cx="181330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Avenir Book"/>
              </a:rPr>
              <a:t>Impact positif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646982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1CC875A-76BE-4244-A005-5B6DB7113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3" y="984097"/>
            <a:ext cx="11320478" cy="686911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38CB2E3-13F5-4B19-BFCD-DF1F2F619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36" y="1020138"/>
            <a:ext cx="11320478" cy="6844413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46</a:t>
            </a:fld>
            <a:endParaRPr lang="fr-FR"/>
          </a:p>
        </p:txBody>
      </p:sp>
      <p:pic>
        <p:nvPicPr>
          <p:cNvPr id="10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7A94CA3D-B31B-4A74-BA22-C1D2A4084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10131077" y="6643108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Oyster Icons - Download Free Vector Icons | Noun Project">
            <a:extLst>
              <a:ext uri="{FF2B5EF4-FFF2-40B4-BE49-F238E27FC236}">
                <a16:creationId xmlns:a16="http://schemas.microsoft.com/office/drawing/2014/main" id="{BC7F66C1-38CD-4046-9CB5-3F120E830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62" y="5903016"/>
            <a:ext cx="796429" cy="79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ACC6686-43BA-4412-98C9-013F9B9B3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2184315" y="5235270"/>
            <a:ext cx="446590" cy="4811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696472F-B719-46B5-A5E4-E180D0D44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8872" y="7307170"/>
            <a:ext cx="654203" cy="557381"/>
          </a:xfrm>
          <a:prstGeom prst="rect">
            <a:avLst/>
          </a:prstGeom>
        </p:spPr>
      </p:pic>
      <p:sp>
        <p:nvSpPr>
          <p:cNvPr id="19" name="Utilisation de l’outil isotopique">
            <a:extLst>
              <a:ext uri="{FF2B5EF4-FFF2-40B4-BE49-F238E27FC236}">
                <a16:creationId xmlns:a16="http://schemas.microsoft.com/office/drawing/2014/main" id="{C0BB2C4F-3CA3-4CA3-B424-995FAA090019}"/>
              </a:ext>
            </a:extLst>
          </p:cNvPr>
          <p:cNvSpPr txBox="1"/>
          <p:nvPr/>
        </p:nvSpPr>
        <p:spPr>
          <a:xfrm>
            <a:off x="4262243" y="70414"/>
            <a:ext cx="44803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 Dynamique</a:t>
            </a:r>
            <a:endParaRPr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B4AD8C16-34E3-4296-B511-0EC8910B33C9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576E9398-49D8-44C7-9D4C-D373EB45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86" y="965585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Water Mu symbol - Worldwide Ancient Symbols">
            <a:extLst>
              <a:ext uri="{FF2B5EF4-FFF2-40B4-BE49-F238E27FC236}">
                <a16:creationId xmlns:a16="http://schemas.microsoft.com/office/drawing/2014/main" id="{4240D998-4FC0-4BF6-AEA1-807B7D9B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0" y="1372514"/>
            <a:ext cx="660779" cy="6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ot, temperature, thermometer icon">
            <a:extLst>
              <a:ext uri="{FF2B5EF4-FFF2-40B4-BE49-F238E27FC236}">
                <a16:creationId xmlns:a16="http://schemas.microsoft.com/office/drawing/2014/main" id="{88C7ABF9-8F53-49D9-AF60-2D70AAC0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150" y="3004020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85E76AC-608B-4E8E-BF40-E5D2A7F2BB36}"/>
              </a:ext>
            </a:extLst>
          </p:cNvPr>
          <p:cNvSpPr txBox="1"/>
          <p:nvPr/>
        </p:nvSpPr>
        <p:spPr>
          <a:xfrm>
            <a:off x="795867" y="8841961"/>
            <a:ext cx="827556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0" dirty="0">
                <a:solidFill>
                  <a:schemeClr val="tx2"/>
                </a:solidFill>
                <a:latin typeface="Avenir Book"/>
              </a:rPr>
              <a:t>Effet bénéfique des coups de chaud sur les algues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C113E02-59CD-42F4-BE1C-52AA90C03782}"/>
              </a:ext>
            </a:extLst>
          </p:cNvPr>
          <p:cNvCxnSpPr>
            <a:cxnSpLocks/>
          </p:cNvCxnSpPr>
          <p:nvPr/>
        </p:nvCxnSpPr>
        <p:spPr>
          <a:xfrm flipH="1">
            <a:off x="782735" y="3918857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450D076-E4EC-4A7B-8215-A4D94154A225}"/>
              </a:ext>
            </a:extLst>
          </p:cNvPr>
          <p:cNvCxnSpPr>
            <a:cxnSpLocks/>
          </p:cNvCxnSpPr>
          <p:nvPr/>
        </p:nvCxnSpPr>
        <p:spPr>
          <a:xfrm flipV="1">
            <a:off x="6372549" y="6988629"/>
            <a:ext cx="0" cy="121781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E8CD66A8-842F-4FD7-B7AB-651F2A233CB7}"/>
              </a:ext>
            </a:extLst>
          </p:cNvPr>
          <p:cNvCxnSpPr>
            <a:cxnSpLocks/>
          </p:cNvCxnSpPr>
          <p:nvPr/>
        </p:nvCxnSpPr>
        <p:spPr>
          <a:xfrm flipV="1">
            <a:off x="6512741" y="938087"/>
            <a:ext cx="1" cy="148045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4E623E1-EC3F-41B2-84AA-614C05E5A250}"/>
              </a:ext>
            </a:extLst>
          </p:cNvPr>
          <p:cNvCxnSpPr>
            <a:cxnSpLocks/>
          </p:cNvCxnSpPr>
          <p:nvPr/>
        </p:nvCxnSpPr>
        <p:spPr>
          <a:xfrm flipH="1">
            <a:off x="10559870" y="4876800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54780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1CC875A-76BE-4244-A005-5B6DB7113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3" y="984097"/>
            <a:ext cx="11320478" cy="6869112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47</a:t>
            </a:fld>
            <a:endParaRPr lang="fr-FR"/>
          </a:p>
        </p:txBody>
      </p:sp>
      <p:pic>
        <p:nvPicPr>
          <p:cNvPr id="10" name="Picture 12" descr="새우 홍합 아이콘 Stock Vectors, Images &amp; Vector Art | Shutterstock">
            <a:extLst>
              <a:ext uri="{FF2B5EF4-FFF2-40B4-BE49-F238E27FC236}">
                <a16:creationId xmlns:a16="http://schemas.microsoft.com/office/drawing/2014/main" id="{7A94CA3D-B31B-4A74-BA22-C1D2A4084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 rot="4329618" flipH="1">
            <a:off x="10131077" y="6643108"/>
            <a:ext cx="1049152" cy="8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Oyster Icons - Download Free Vector Icons | Noun Project">
            <a:extLst>
              <a:ext uri="{FF2B5EF4-FFF2-40B4-BE49-F238E27FC236}">
                <a16:creationId xmlns:a16="http://schemas.microsoft.com/office/drawing/2014/main" id="{BC7F66C1-38CD-4046-9CB5-3F120E830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62" y="5903016"/>
            <a:ext cx="796429" cy="79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ACC6686-43BA-4412-98C9-013F9B9B3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184315" y="5235270"/>
            <a:ext cx="446590" cy="4811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696472F-B719-46B5-A5E4-E180D0D44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872" y="7307170"/>
            <a:ext cx="654203" cy="557381"/>
          </a:xfrm>
          <a:prstGeom prst="rect">
            <a:avLst/>
          </a:prstGeom>
        </p:spPr>
      </p:pic>
      <p:sp>
        <p:nvSpPr>
          <p:cNvPr id="19" name="Utilisation de l’outil isotopique">
            <a:extLst>
              <a:ext uri="{FF2B5EF4-FFF2-40B4-BE49-F238E27FC236}">
                <a16:creationId xmlns:a16="http://schemas.microsoft.com/office/drawing/2014/main" id="{C0BB2C4F-3CA3-4CA3-B424-995FAA090019}"/>
              </a:ext>
            </a:extLst>
          </p:cNvPr>
          <p:cNvSpPr txBox="1"/>
          <p:nvPr/>
        </p:nvSpPr>
        <p:spPr>
          <a:xfrm>
            <a:off x="4262243" y="70414"/>
            <a:ext cx="44803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 Dynamique</a:t>
            </a:r>
            <a:endParaRPr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B4AD8C16-34E3-4296-B511-0EC8910B33C9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576E9398-49D8-44C7-9D4C-D373EB45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86" y="965585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Water Mu symbol - Worldwide Ancient Symbols">
            <a:extLst>
              <a:ext uri="{FF2B5EF4-FFF2-40B4-BE49-F238E27FC236}">
                <a16:creationId xmlns:a16="http://schemas.microsoft.com/office/drawing/2014/main" id="{4240D998-4FC0-4BF6-AEA1-807B7D9B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0" y="1372514"/>
            <a:ext cx="660779" cy="6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ot, temperature, thermometer icon">
            <a:extLst>
              <a:ext uri="{FF2B5EF4-FFF2-40B4-BE49-F238E27FC236}">
                <a16:creationId xmlns:a16="http://schemas.microsoft.com/office/drawing/2014/main" id="{88C7ABF9-8F53-49D9-AF60-2D70AAC0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150" y="3004020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85E76AC-608B-4E8E-BF40-E5D2A7F2BB36}"/>
              </a:ext>
            </a:extLst>
          </p:cNvPr>
          <p:cNvSpPr txBox="1"/>
          <p:nvPr/>
        </p:nvSpPr>
        <p:spPr>
          <a:xfrm>
            <a:off x="795867" y="8841961"/>
            <a:ext cx="827556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0" dirty="0">
                <a:solidFill>
                  <a:schemeClr val="tx2"/>
                </a:solidFill>
                <a:latin typeface="Avenir Book"/>
              </a:rPr>
              <a:t>Effet bénéfique des coups de chaud sur les algues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C113E02-59CD-42F4-BE1C-52AA90C03782}"/>
              </a:ext>
            </a:extLst>
          </p:cNvPr>
          <p:cNvCxnSpPr>
            <a:cxnSpLocks/>
          </p:cNvCxnSpPr>
          <p:nvPr/>
        </p:nvCxnSpPr>
        <p:spPr>
          <a:xfrm flipH="1">
            <a:off x="782735" y="3918857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450D076-E4EC-4A7B-8215-A4D94154A225}"/>
              </a:ext>
            </a:extLst>
          </p:cNvPr>
          <p:cNvCxnSpPr>
            <a:cxnSpLocks/>
          </p:cNvCxnSpPr>
          <p:nvPr/>
        </p:nvCxnSpPr>
        <p:spPr>
          <a:xfrm flipV="1">
            <a:off x="6372549" y="6988629"/>
            <a:ext cx="0" cy="121781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E8CD66A8-842F-4FD7-B7AB-651F2A233CB7}"/>
              </a:ext>
            </a:extLst>
          </p:cNvPr>
          <p:cNvCxnSpPr>
            <a:cxnSpLocks/>
          </p:cNvCxnSpPr>
          <p:nvPr/>
        </p:nvCxnSpPr>
        <p:spPr>
          <a:xfrm flipV="1">
            <a:off x="6512741" y="938087"/>
            <a:ext cx="1" cy="148045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4E623E1-EC3F-41B2-84AA-614C05E5A250}"/>
              </a:ext>
            </a:extLst>
          </p:cNvPr>
          <p:cNvCxnSpPr>
            <a:cxnSpLocks/>
          </p:cNvCxnSpPr>
          <p:nvPr/>
        </p:nvCxnSpPr>
        <p:spPr>
          <a:xfrm flipH="1">
            <a:off x="10559870" y="4876800"/>
            <a:ext cx="16828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230AB09-B578-435A-A8C5-510B50924585}"/>
              </a:ext>
            </a:extLst>
          </p:cNvPr>
          <p:cNvCxnSpPr/>
          <p:nvPr/>
        </p:nvCxnSpPr>
        <p:spPr>
          <a:xfrm>
            <a:off x="10046721" y="887809"/>
            <a:ext cx="1286359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065BE17F-90B4-472F-AC56-7F4DD0DEE817}"/>
              </a:ext>
            </a:extLst>
          </p:cNvPr>
          <p:cNvSpPr txBox="1"/>
          <p:nvPr/>
        </p:nvSpPr>
        <p:spPr>
          <a:xfrm>
            <a:off x="11228228" y="697161"/>
            <a:ext cx="181330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Avenir Book"/>
              </a:rPr>
              <a:t>Impact négatif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sym typeface="Helvetica Neue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64EE1B8-B87C-494A-A1E7-0F50CF2A84A8}"/>
              </a:ext>
            </a:extLst>
          </p:cNvPr>
          <p:cNvCxnSpPr/>
          <p:nvPr/>
        </p:nvCxnSpPr>
        <p:spPr>
          <a:xfrm>
            <a:off x="10046721" y="1471747"/>
            <a:ext cx="1286359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546796E-F5A1-4ADD-88C5-E59448599432}"/>
              </a:ext>
            </a:extLst>
          </p:cNvPr>
          <p:cNvSpPr txBox="1"/>
          <p:nvPr/>
        </p:nvSpPr>
        <p:spPr>
          <a:xfrm>
            <a:off x="11228228" y="1281099"/>
            <a:ext cx="181330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Avenir Book"/>
              </a:rPr>
              <a:t>Impact positif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1704624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590057" y="70414"/>
            <a:ext cx="382476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Bilan Réseaux Bayésiens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DBE67A-2EA9-4D51-A0B3-A950EBE2A1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48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F8619CE-BD25-4C87-A1B3-2E9F0728DB27}"/>
              </a:ext>
            </a:extLst>
          </p:cNvPr>
          <p:cNvSpPr txBox="1"/>
          <p:nvPr/>
        </p:nvSpPr>
        <p:spPr>
          <a:xfrm>
            <a:off x="795867" y="1218141"/>
            <a:ext cx="10748433" cy="71198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Réseau bayésien (dépendances à long terme) 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lvl="1" indent="0" algn="l"/>
            <a:r>
              <a:rPr lang="fr-FR" b="0" dirty="0">
                <a:solidFill>
                  <a:schemeClr val="tx2"/>
                </a:solidFill>
                <a:latin typeface="Avenir Book"/>
              </a:rPr>
              <a:t>		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 Gammes de paramètres environnementaux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		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		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 2 états alternatifs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 Coups de chaud délétères pour le récif 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lvl="2" indent="-342900" algn="l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Réseau bayésien dynamique (dépendances sur 6 mois/ 1 an):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		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 Mémoire écologique des espèces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 Impact du courant sur cycle de vie ?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 Coups de chaud favorisent la transition vers beaucoup d’algues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pic>
        <p:nvPicPr>
          <p:cNvPr id="7" name="Picture 2" descr="Wind blowing vector icon isolated on white background. Simple flat ...">
            <a:extLst>
              <a:ext uri="{FF2B5EF4-FFF2-40B4-BE49-F238E27FC236}">
                <a16:creationId xmlns:a16="http://schemas.microsoft.com/office/drawing/2014/main" id="{8B2E2EDB-C200-4087-96CE-6D3EE8D5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864" y="1847997"/>
            <a:ext cx="717046" cy="7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cône De Tas De Sable Vecteurs libres de droits et plus d'images ...">
            <a:extLst>
              <a:ext uri="{FF2B5EF4-FFF2-40B4-BE49-F238E27FC236}">
                <a16:creationId xmlns:a16="http://schemas.microsoft.com/office/drawing/2014/main" id="{0555C135-C126-4F52-BC93-1490B578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998" y="1869571"/>
            <a:ext cx="575887" cy="5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Water Mu symbol - Worldwide Ancient Symbols">
            <a:extLst>
              <a:ext uri="{FF2B5EF4-FFF2-40B4-BE49-F238E27FC236}">
                <a16:creationId xmlns:a16="http://schemas.microsoft.com/office/drawing/2014/main" id="{329D8C45-9CB9-4248-90F9-B3A86AA0B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961" y="1847997"/>
            <a:ext cx="660779" cy="6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ot, temperature, thermometer icon">
            <a:extLst>
              <a:ext uri="{FF2B5EF4-FFF2-40B4-BE49-F238E27FC236}">
                <a16:creationId xmlns:a16="http://schemas.microsoft.com/office/drawing/2014/main" id="{66C8268D-D0FB-4496-A7E0-46FA5B4A9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664" y="3424934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t, temperature, thermometer icon">
            <a:extLst>
              <a:ext uri="{FF2B5EF4-FFF2-40B4-BE49-F238E27FC236}">
                <a16:creationId xmlns:a16="http://schemas.microsoft.com/office/drawing/2014/main" id="{70AB1FAB-AAF7-43D3-8681-F92564AFC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826" y="7490749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1060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2930964" y="70414"/>
            <a:ext cx="714298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Probabilités conditionnelles et états alternatifs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DBE67A-2EA9-4D51-A0B3-A950EBE2A1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49</a:t>
            </a:fld>
            <a:endParaRPr lang="fr-FR"/>
          </a:p>
        </p:txBody>
      </p:sp>
      <p:pic>
        <p:nvPicPr>
          <p:cNvPr id="16" name="Picture 4" descr="Hot, temperature, thermometer icon">
            <a:extLst>
              <a:ext uri="{FF2B5EF4-FFF2-40B4-BE49-F238E27FC236}">
                <a16:creationId xmlns:a16="http://schemas.microsoft.com/office/drawing/2014/main" id="{D37975D3-7BC2-4782-BEA9-B56E858A2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42" y="1413289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ot, temperature, thermometer icon">
            <a:extLst>
              <a:ext uri="{FF2B5EF4-FFF2-40B4-BE49-F238E27FC236}">
                <a16:creationId xmlns:a16="http://schemas.microsoft.com/office/drawing/2014/main" id="{E2F6C8C8-A2FF-416F-91D0-B3670426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78" y="835208"/>
            <a:ext cx="1564592" cy="15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0EEC3CD-4F99-486C-865B-D1106256D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972" y="3060628"/>
            <a:ext cx="1759394" cy="149900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3A565BB-FD44-403B-918D-D4A2A75E2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840" y="3278745"/>
            <a:ext cx="654203" cy="557381"/>
          </a:xfrm>
          <a:prstGeom prst="rect">
            <a:avLst/>
          </a:prstGeom>
        </p:spPr>
      </p:pic>
      <p:sp>
        <p:nvSpPr>
          <p:cNvPr id="20" name="Organigramme : Fusion 19">
            <a:extLst>
              <a:ext uri="{FF2B5EF4-FFF2-40B4-BE49-F238E27FC236}">
                <a16:creationId xmlns:a16="http://schemas.microsoft.com/office/drawing/2014/main" id="{2BF04CD0-E163-4608-BF6F-34B52F46E91A}"/>
              </a:ext>
            </a:extLst>
          </p:cNvPr>
          <p:cNvSpPr/>
          <p:nvPr/>
        </p:nvSpPr>
        <p:spPr>
          <a:xfrm rot="5400000">
            <a:off x="5946077" y="-1012606"/>
            <a:ext cx="371566" cy="5664408"/>
          </a:xfrm>
          <a:prstGeom prst="flowChartMerge">
            <a:avLst/>
          </a:prstGeom>
          <a:gradFill flip="none" rotWithShape="1">
            <a:gsLst>
              <a:gs pos="12000">
                <a:srgbClr val="FF0000"/>
              </a:gs>
              <a:gs pos="0">
                <a:srgbClr val="FF0000"/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0B76C2-9141-47A4-9F68-7A43904DF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84374" y="5656102"/>
            <a:ext cx="446590" cy="48116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63DCF3C-80FD-4EA0-90BC-DCAF8A31E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395896" y="4358832"/>
            <a:ext cx="1650642" cy="1778435"/>
          </a:xfrm>
          <a:prstGeom prst="rect">
            <a:avLst/>
          </a:prstGeom>
        </p:spPr>
      </p:pic>
      <p:sp>
        <p:nvSpPr>
          <p:cNvPr id="23" name="Organigramme : Fusion 22">
            <a:extLst>
              <a:ext uri="{FF2B5EF4-FFF2-40B4-BE49-F238E27FC236}">
                <a16:creationId xmlns:a16="http://schemas.microsoft.com/office/drawing/2014/main" id="{97F2C740-58BF-48EF-8130-575090E118A5}"/>
              </a:ext>
            </a:extLst>
          </p:cNvPr>
          <p:cNvSpPr/>
          <p:nvPr/>
        </p:nvSpPr>
        <p:spPr>
          <a:xfrm rot="16200000">
            <a:off x="-3600474" y="1921944"/>
            <a:ext cx="371566" cy="5664408"/>
          </a:xfrm>
          <a:prstGeom prst="flowChartMerge">
            <a:avLst/>
          </a:prstGeom>
          <a:gradFill flip="none" rotWithShape="1">
            <a:gsLst>
              <a:gs pos="100000">
                <a:srgbClr val="B77F1B"/>
              </a:gs>
              <a:gs pos="0">
                <a:srgbClr val="B77F1B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Organigramme : Fusion 23">
            <a:extLst>
              <a:ext uri="{FF2B5EF4-FFF2-40B4-BE49-F238E27FC236}">
                <a16:creationId xmlns:a16="http://schemas.microsoft.com/office/drawing/2014/main" id="{271DED09-0C59-45FC-86AF-F5D9285FAF24}"/>
              </a:ext>
            </a:extLst>
          </p:cNvPr>
          <p:cNvSpPr/>
          <p:nvPr/>
        </p:nvSpPr>
        <p:spPr>
          <a:xfrm rot="5400000">
            <a:off x="-3813364" y="3064481"/>
            <a:ext cx="371566" cy="5664408"/>
          </a:xfrm>
          <a:prstGeom prst="flowChartMerge">
            <a:avLst/>
          </a:prstGeom>
          <a:gradFill flip="none" rotWithShape="1">
            <a:gsLst>
              <a:gs pos="12000">
                <a:schemeClr val="accent3"/>
              </a:gs>
              <a:gs pos="0">
                <a:schemeClr val="accent3"/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636769-6B5D-4387-9947-F5A40E80968E}"/>
              </a:ext>
            </a:extLst>
          </p:cNvPr>
          <p:cNvSpPr/>
          <p:nvPr/>
        </p:nvSpPr>
        <p:spPr>
          <a:xfrm>
            <a:off x="1448250" y="2454354"/>
            <a:ext cx="2588217" cy="4330221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709C1D-C215-45D1-81A0-CFF65EE779A1}"/>
              </a:ext>
            </a:extLst>
          </p:cNvPr>
          <p:cNvSpPr/>
          <p:nvPr/>
        </p:nvSpPr>
        <p:spPr>
          <a:xfrm>
            <a:off x="8964064" y="2454353"/>
            <a:ext cx="2588217" cy="4330221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D017E4D-1D74-48FA-AD73-125E29695A16}"/>
              </a:ext>
            </a:extLst>
          </p:cNvPr>
          <p:cNvSpPr txBox="1"/>
          <p:nvPr/>
        </p:nvSpPr>
        <p:spPr>
          <a:xfrm>
            <a:off x="1996470" y="6255608"/>
            <a:ext cx="149177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r>
              <a:rPr lang="fr-FR" sz="2800" b="0" dirty="0">
                <a:solidFill>
                  <a:schemeClr val="tx1"/>
                </a:solidFill>
                <a:latin typeface="Avenir Book"/>
              </a:rPr>
              <a:t>Etat 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7BED8E8-80A8-4248-B16F-029278FBA1F4}"/>
              </a:ext>
            </a:extLst>
          </p:cNvPr>
          <p:cNvSpPr txBox="1"/>
          <p:nvPr/>
        </p:nvSpPr>
        <p:spPr>
          <a:xfrm>
            <a:off x="9464695" y="6245709"/>
            <a:ext cx="149177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r>
              <a:rPr lang="fr-FR" sz="2800" b="0" dirty="0">
                <a:solidFill>
                  <a:schemeClr val="tx1"/>
                </a:solidFill>
                <a:latin typeface="Avenir Book"/>
              </a:rPr>
              <a:t>Etat 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344D95E-306E-4916-84A5-DA58A1FF3B69}"/>
              </a:ext>
            </a:extLst>
          </p:cNvPr>
          <p:cNvSpPr txBox="1"/>
          <p:nvPr/>
        </p:nvSpPr>
        <p:spPr>
          <a:xfrm>
            <a:off x="1215661" y="7642684"/>
            <a:ext cx="4379841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0" dirty="0">
                <a:solidFill>
                  <a:schemeClr val="tx2"/>
                </a:solidFill>
                <a:latin typeface="Avenir Book"/>
              </a:rPr>
              <a:t>Récif en bon état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sz="2800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0" dirty="0">
                <a:solidFill>
                  <a:schemeClr val="tx2"/>
                </a:solidFill>
                <a:latin typeface="Avenir Book"/>
              </a:rPr>
              <a:t>Faible couverture algale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8CF6BB2-2DE8-49B8-B6C0-C38B7D0D5A3C}"/>
              </a:ext>
            </a:extLst>
          </p:cNvPr>
          <p:cNvSpPr txBox="1"/>
          <p:nvPr/>
        </p:nvSpPr>
        <p:spPr>
          <a:xfrm>
            <a:off x="8620738" y="7642684"/>
            <a:ext cx="4379841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0" dirty="0">
                <a:solidFill>
                  <a:schemeClr val="tx2"/>
                </a:solidFill>
                <a:latin typeface="Avenir Book"/>
              </a:rPr>
              <a:t>Récif en mauvais état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sz="2800" b="0" dirty="0">
              <a:solidFill>
                <a:schemeClr val="tx2"/>
              </a:solidFill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0" dirty="0">
                <a:solidFill>
                  <a:schemeClr val="tx2"/>
                </a:solidFill>
                <a:latin typeface="Avenir Book"/>
              </a:rPr>
              <a:t>Forte couverture algale</a:t>
            </a:r>
          </a:p>
        </p:txBody>
      </p:sp>
    </p:spTree>
    <p:extLst>
      <p:ext uri="{BB962C8B-B14F-4D97-AF65-F5344CB8AC3E}">
        <p14:creationId xmlns:p14="http://schemas.microsoft.com/office/powerpoint/2010/main" val="68840662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E917AE-1529-4020-9F8E-1E26A466B2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</a:t>
            </a:fld>
            <a:endParaRPr lang="fr-FR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5D3911A9-9435-45A6-A5F0-41C2B37B40A1}"/>
              </a:ext>
            </a:extLst>
          </p:cNvPr>
          <p:cNvSpPr txBox="1"/>
          <p:nvPr/>
        </p:nvSpPr>
        <p:spPr>
          <a:xfrm>
            <a:off x="5761830" y="70414"/>
            <a:ext cx="148117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Objectifs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757A5308-7E22-4E1C-A269-0555975D1921}"/>
              </a:ext>
            </a:extLst>
          </p:cNvPr>
          <p:cNvSpPr/>
          <p:nvPr/>
        </p:nvSpPr>
        <p:spPr>
          <a:xfrm>
            <a:off x="695235" y="640516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A09E521-252F-438D-8537-B51EBDD5C9D6}"/>
              </a:ext>
            </a:extLst>
          </p:cNvPr>
          <p:cNvSpPr txBox="1"/>
          <p:nvPr/>
        </p:nvSpPr>
        <p:spPr>
          <a:xfrm>
            <a:off x="1217754" y="348813"/>
            <a:ext cx="11240951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4000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Quels sont les influences relatives des paramètres biotiques et abiotiques dans la dynamique des récifs d’hermelles </a:t>
            </a:r>
            <a:r>
              <a:rPr lang="fr-FR" sz="4000" b="0" dirty="0">
                <a:solidFill>
                  <a:schemeClr val="tx2"/>
                </a:solidFill>
                <a:latin typeface="+mj-lt"/>
                <a:sym typeface="Wingdings" panose="05000000000000000000" pitchFamily="2" charset="2"/>
              </a:rPr>
              <a:t>?</a:t>
            </a:r>
            <a:r>
              <a:rPr lang="fr-FR" sz="4000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</a:p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 Caractérisation des états alternatifs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 Identification des processus biotiques et abiotiques sous-jacents</a:t>
            </a: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 Réponses des modèles à différents scénarios</a:t>
            </a:r>
          </a:p>
        </p:txBody>
      </p:sp>
    </p:spTree>
    <p:extLst>
      <p:ext uri="{BB962C8B-B14F-4D97-AF65-F5344CB8AC3E}">
        <p14:creationId xmlns:p14="http://schemas.microsoft.com/office/powerpoint/2010/main" val="66617581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266537" y="70414"/>
            <a:ext cx="247183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Etats alternatifs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50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3E2C0F-4DDE-4E8C-84E1-03EAD74DD7CE}"/>
              </a:ext>
            </a:extLst>
          </p:cNvPr>
          <p:cNvSpPr txBox="1"/>
          <p:nvPr/>
        </p:nvSpPr>
        <p:spPr>
          <a:xfrm>
            <a:off x="795867" y="1914298"/>
            <a:ext cx="10926499" cy="85972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Confirmation de l’alternance de 2 états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  <a:r>
              <a:rPr lang="fr-FR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1. 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Dominé récif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  <a:r>
              <a:rPr lang="fr-FR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2. </a:t>
            </a:r>
            <a:r>
              <a:rPr lang="fr-FR" b="0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Cooccurence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Algues + Moules 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Déterminé par: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  <a:r>
              <a:rPr lang="fr-FR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1. 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Relations </a:t>
            </a:r>
            <a:r>
              <a:rPr lang="fr-FR" b="0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inter-spécifiques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(modèle qualitatif)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  <a:r>
              <a:rPr lang="fr-FR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2. 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Conditions environnementales (réseaux bayésiens)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</a:t>
            </a: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CF2EB2-78E3-47B4-AEC0-C5DB14BF0892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1425" y="2325496"/>
            <a:ext cx="2498993" cy="2365008"/>
          </a:xfrm>
          <a:prstGeom prst="rect">
            <a:avLst/>
          </a:prstGeom>
        </p:spPr>
      </p:pic>
      <p:pic>
        <p:nvPicPr>
          <p:cNvPr id="1026" name="Picture 2" descr="Dental Composite Shows Some Mussel">
            <a:extLst>
              <a:ext uri="{FF2B5EF4-FFF2-40B4-BE49-F238E27FC236}">
                <a16:creationId xmlns:a16="http://schemas.microsoft.com/office/drawing/2014/main" id="{F7283FEF-02B7-4474-9503-0ECBF72BD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2"/>
          <a:stretch/>
        </p:blipFill>
        <p:spPr bwMode="auto">
          <a:xfrm>
            <a:off x="7338979" y="5101702"/>
            <a:ext cx="3361547" cy="222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5972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917617" y="70414"/>
            <a:ext cx="516968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Scénario Changement Climatique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3E2C0F-4DDE-4E8C-84E1-03EAD74DD7CE}"/>
              </a:ext>
            </a:extLst>
          </p:cNvPr>
          <p:cNvSpPr txBox="1"/>
          <p:nvPr/>
        </p:nvSpPr>
        <p:spPr>
          <a:xfrm>
            <a:off x="931672" y="1611693"/>
            <a:ext cx="1099907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Ambiguïté au scénario Changement Climatique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Paramètres environnementaux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    aident à l’interprétation</a:t>
            </a:r>
            <a:endParaRPr lang="fr-FR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0D90B00-D125-4ABE-8260-D8C2E5259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14" y="1611693"/>
            <a:ext cx="5290301" cy="42386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88280D-B4FF-494B-9265-3F9BE1C939A6}"/>
              </a:ext>
            </a:extLst>
          </p:cNvPr>
          <p:cNvSpPr/>
          <p:nvPr/>
        </p:nvSpPr>
        <p:spPr>
          <a:xfrm>
            <a:off x="11048839" y="2984986"/>
            <a:ext cx="644782" cy="366818"/>
          </a:xfrm>
          <a:prstGeom prst="rect">
            <a:avLst/>
          </a:prstGeom>
          <a:noFill/>
          <a:ln w="76200" cap="flat">
            <a:solidFill>
              <a:srgbClr val="B77F1B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8028AC-D698-4982-9033-5EA20BE3809D}"/>
              </a:ext>
            </a:extLst>
          </p:cNvPr>
          <p:cNvSpPr txBox="1"/>
          <p:nvPr/>
        </p:nvSpPr>
        <p:spPr>
          <a:xfrm>
            <a:off x="11160222" y="2932433"/>
            <a:ext cx="4977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??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230A8F-B706-4EE7-8D0D-BD9F4FA26BD5}"/>
              </a:ext>
            </a:extLst>
          </p:cNvPr>
          <p:cNvSpPr/>
          <p:nvPr/>
        </p:nvSpPr>
        <p:spPr>
          <a:xfrm>
            <a:off x="8355033" y="2879864"/>
            <a:ext cx="2345266" cy="2990539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229769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917617" y="70414"/>
            <a:ext cx="516968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Scénario Changement Climatique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3E2C0F-4DDE-4E8C-84E1-03EAD74DD7CE}"/>
              </a:ext>
            </a:extLst>
          </p:cNvPr>
          <p:cNvSpPr txBox="1"/>
          <p:nvPr/>
        </p:nvSpPr>
        <p:spPr>
          <a:xfrm>
            <a:off x="931672" y="1611693"/>
            <a:ext cx="10999071" cy="8227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Ambiguïté au scénario Changement Climatique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Paramètres environnementaux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    aident à l’interprétation</a:t>
            </a:r>
            <a:endParaRPr lang="fr-FR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Augmentation des coups de chaud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		- </a:t>
            </a:r>
            <a:r>
              <a:rPr lang="fr-FR" b="0" dirty="0">
                <a:solidFill>
                  <a:schemeClr val="accent1"/>
                </a:solidFill>
                <a:latin typeface="Avenir Book"/>
                <a:sym typeface="Wingdings" panose="05000000000000000000" pitchFamily="2" charset="2"/>
              </a:rPr>
              <a:t>Bénéfique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pour les algues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- </a:t>
            </a:r>
            <a:r>
              <a:rPr lang="fr-FR" b="0" dirty="0">
                <a:solidFill>
                  <a:srgbClr val="FF0000"/>
                </a:solidFill>
                <a:latin typeface="Avenir Book"/>
                <a:sym typeface="Wingdings" panose="05000000000000000000" pitchFamily="2" charset="2"/>
              </a:rPr>
              <a:t>Délétère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pour les récifs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  <a:endParaRPr lang="fr-FR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0D90B00-D125-4ABE-8260-D8C2E52597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14" y="1611693"/>
            <a:ext cx="5290301" cy="42386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88280D-B4FF-494B-9265-3F9BE1C939A6}"/>
              </a:ext>
            </a:extLst>
          </p:cNvPr>
          <p:cNvSpPr/>
          <p:nvPr/>
        </p:nvSpPr>
        <p:spPr>
          <a:xfrm>
            <a:off x="11048839" y="2984986"/>
            <a:ext cx="644782" cy="366818"/>
          </a:xfrm>
          <a:prstGeom prst="rect">
            <a:avLst/>
          </a:prstGeom>
          <a:noFill/>
          <a:ln w="76200" cap="flat">
            <a:solidFill>
              <a:srgbClr val="B77F1B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8028AC-D698-4982-9033-5EA20BE3809D}"/>
              </a:ext>
            </a:extLst>
          </p:cNvPr>
          <p:cNvSpPr txBox="1"/>
          <p:nvPr/>
        </p:nvSpPr>
        <p:spPr>
          <a:xfrm>
            <a:off x="11160222" y="2932433"/>
            <a:ext cx="4977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??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230A8F-B706-4EE7-8D0D-BD9F4FA26BD5}"/>
              </a:ext>
            </a:extLst>
          </p:cNvPr>
          <p:cNvSpPr/>
          <p:nvPr/>
        </p:nvSpPr>
        <p:spPr>
          <a:xfrm>
            <a:off x="8355033" y="2879864"/>
            <a:ext cx="2345266" cy="2990539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8" name="Picture 4" descr="Hot, temperature, thermometer icon">
            <a:extLst>
              <a:ext uri="{FF2B5EF4-FFF2-40B4-BE49-F238E27FC236}">
                <a16:creationId xmlns:a16="http://schemas.microsoft.com/office/drawing/2014/main" id="{41131E81-A24E-410A-A606-6800392C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40" y="4375133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657A6F8-039C-4397-B42A-1B6EF9546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715" y="6042284"/>
            <a:ext cx="466465" cy="39742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A3C30F3-92F7-4247-950E-2B1EF979E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663075" y="5244474"/>
            <a:ext cx="446590" cy="4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5380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917617" y="70414"/>
            <a:ext cx="516968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Scénario Changement Climatique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3E2C0F-4DDE-4E8C-84E1-03EAD74DD7CE}"/>
              </a:ext>
            </a:extLst>
          </p:cNvPr>
          <p:cNvSpPr txBox="1"/>
          <p:nvPr/>
        </p:nvSpPr>
        <p:spPr>
          <a:xfrm>
            <a:off x="931672" y="1611693"/>
            <a:ext cx="10999071" cy="89050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Ambiguïté au scénario Changement Climatique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Paramètres environnementaux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    aident à l’interprétation</a:t>
            </a:r>
            <a:endParaRPr lang="fr-FR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Augmentation des coups de chaud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		- </a:t>
            </a:r>
            <a:r>
              <a:rPr lang="fr-FR" b="0" dirty="0">
                <a:solidFill>
                  <a:schemeClr val="accent1"/>
                </a:solidFill>
                <a:latin typeface="Avenir Book"/>
                <a:sym typeface="Wingdings" panose="05000000000000000000" pitchFamily="2" charset="2"/>
              </a:rPr>
              <a:t>Bénéfique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pour les algues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- </a:t>
            </a:r>
            <a:r>
              <a:rPr lang="fr-FR" b="0" dirty="0">
                <a:solidFill>
                  <a:srgbClr val="FF0000"/>
                </a:solidFill>
                <a:latin typeface="Avenir Book"/>
                <a:sym typeface="Wingdings" panose="05000000000000000000" pitchFamily="2" charset="2"/>
              </a:rPr>
              <a:t>Délétère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pour les récifs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  <a:endParaRPr lang="fr-FR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chemeClr val="tx2"/>
                </a:solidFill>
                <a:latin typeface="Avenir Book"/>
              </a:rPr>
              <a:t>Changement climatique bénéfique pour le récif ? </a:t>
            </a:r>
          </a:p>
          <a:p>
            <a:r>
              <a:rPr lang="fr-FR" b="0" dirty="0">
                <a:solidFill>
                  <a:schemeClr val="tx2"/>
                </a:solidFill>
                <a:latin typeface="Avenir Book"/>
              </a:rPr>
              <a:t>(</a:t>
            </a:r>
            <a:r>
              <a:rPr lang="fr-FR" b="0" dirty="0" err="1">
                <a:solidFill>
                  <a:schemeClr val="tx2"/>
                </a:solidFill>
                <a:latin typeface="Avenir Book"/>
              </a:rPr>
              <a:t>Hiscock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 </a:t>
            </a:r>
            <a:r>
              <a:rPr lang="fr-FR" b="0" i="1" dirty="0">
                <a:solidFill>
                  <a:schemeClr val="tx2"/>
                </a:solidFill>
                <a:latin typeface="Avenir Book"/>
              </a:rPr>
              <a:t>et al.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, 2004)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0D90B00-D125-4ABE-8260-D8C2E52597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14" y="1611693"/>
            <a:ext cx="5290301" cy="42386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88280D-B4FF-494B-9265-3F9BE1C939A6}"/>
              </a:ext>
            </a:extLst>
          </p:cNvPr>
          <p:cNvSpPr/>
          <p:nvPr/>
        </p:nvSpPr>
        <p:spPr>
          <a:xfrm>
            <a:off x="11048839" y="2984986"/>
            <a:ext cx="644782" cy="366818"/>
          </a:xfrm>
          <a:prstGeom prst="rect">
            <a:avLst/>
          </a:prstGeom>
          <a:noFill/>
          <a:ln w="76200" cap="flat">
            <a:solidFill>
              <a:srgbClr val="B77F1B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8028AC-D698-4982-9033-5EA20BE3809D}"/>
              </a:ext>
            </a:extLst>
          </p:cNvPr>
          <p:cNvSpPr txBox="1"/>
          <p:nvPr/>
        </p:nvSpPr>
        <p:spPr>
          <a:xfrm>
            <a:off x="11160222" y="2932433"/>
            <a:ext cx="4977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??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230A8F-B706-4EE7-8D0D-BD9F4FA26BD5}"/>
              </a:ext>
            </a:extLst>
          </p:cNvPr>
          <p:cNvSpPr/>
          <p:nvPr/>
        </p:nvSpPr>
        <p:spPr>
          <a:xfrm>
            <a:off x="8355033" y="2879864"/>
            <a:ext cx="2345266" cy="2990539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28D6C38-5A02-464A-8A3F-A2C20477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715" y="6042284"/>
            <a:ext cx="466465" cy="39742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67F332C-28E4-43F6-9D40-24153F1A6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663075" y="5244474"/>
            <a:ext cx="446590" cy="481165"/>
          </a:xfrm>
          <a:prstGeom prst="rect">
            <a:avLst/>
          </a:prstGeom>
        </p:spPr>
      </p:pic>
      <p:pic>
        <p:nvPicPr>
          <p:cNvPr id="20" name="Picture 4" descr="Hot, temperature, thermometer icon">
            <a:extLst>
              <a:ext uri="{FF2B5EF4-FFF2-40B4-BE49-F238E27FC236}">
                <a16:creationId xmlns:a16="http://schemas.microsoft.com/office/drawing/2014/main" id="{FA7BC959-5E37-44EE-8AD6-ACC4E8140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40" y="4375133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02820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54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0DACE29-1131-4D88-A0AC-35F65E80B122}"/>
              </a:ext>
            </a:extLst>
          </p:cNvPr>
          <p:cNvSpPr txBox="1"/>
          <p:nvPr/>
        </p:nvSpPr>
        <p:spPr>
          <a:xfrm>
            <a:off x="2978576" y="3926239"/>
            <a:ext cx="70476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1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70098638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5CBE865-FF59-4EFD-AE84-16362CD2F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728158"/>
            <a:ext cx="7636821" cy="9067101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813928" y="70414"/>
            <a:ext cx="137698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Annexes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40937F-1E02-414C-A9D1-5489FB20A2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334791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813928" y="70414"/>
            <a:ext cx="137698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Annexes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40937F-1E02-414C-A9D1-5489FB20A2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FA6895E-8C50-423C-8B0D-E1D57E822175}"/>
                  </a:ext>
                </a:extLst>
              </p:cNvPr>
              <p:cNvSpPr txBox="1"/>
              <p:nvPr/>
            </p:nvSpPr>
            <p:spPr>
              <a:xfrm>
                <a:off x="1136295" y="1248740"/>
                <a:ext cx="3049104" cy="1579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fr-FR" b="0" dirty="0">
                    <a:latin typeface="Avenir Book"/>
                  </a:rPr>
                  <a:t>5000 MC simulations</a:t>
                </a: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venir Book"/>
                  <a:sym typeface="Helvetica Neue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venir Book"/>
                  <a:sym typeface="Helvetica Neue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0" lang="fr-FR" sz="24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Neue"/>
                        </a:rPr>
                        <m:t>𝑑𝑗</m:t>
                      </m:r>
                      <m:d>
                        <m:dPr>
                          <m:ctrlPr>
                            <a:rPr kumimoji="0" lang="fr-FR" sz="24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fr-FR" sz="2400" b="0" i="1" u="none" strike="noStrike" cap="none" spc="0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Neue"/>
                                </a:rPr>
                              </m:ctrlPr>
                            </m:sSupPr>
                            <m:e>
                              <m:r>
                                <a:rPr kumimoji="0" lang="fr-FR" sz="2400" b="0" i="1" u="none" strike="noStrike" cap="none" spc="0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Neue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0" lang="fr-FR" sz="2400" b="0" i="1" u="none" strike="noStrike" cap="none" spc="0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Neue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fr-FR" sz="24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venir Book"/>
                  <a:sym typeface="Helvetica Neue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FA6895E-8C50-423C-8B0D-E1D57E822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95" y="1248740"/>
                <a:ext cx="3049104" cy="1579920"/>
              </a:xfrm>
              <a:prstGeom prst="rect">
                <a:avLst/>
              </a:prstGeom>
              <a:blipFill>
                <a:blip r:embed="rId3"/>
                <a:stretch>
                  <a:fillRect t="-2317" b="-46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052202B-AF4F-4C35-A06E-43CE5DED5AF7}"/>
              </a:ext>
            </a:extLst>
          </p:cNvPr>
          <p:cNvCxnSpPr/>
          <p:nvPr/>
        </p:nvCxnSpPr>
        <p:spPr>
          <a:xfrm>
            <a:off x="2660847" y="1770434"/>
            <a:ext cx="0" cy="466928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ABF44F9-0AF4-49FD-8052-00CC40E799F6}"/>
              </a:ext>
            </a:extLst>
          </p:cNvPr>
          <p:cNvCxnSpPr>
            <a:cxnSpLocks/>
          </p:cNvCxnSpPr>
          <p:nvPr/>
        </p:nvCxnSpPr>
        <p:spPr>
          <a:xfrm>
            <a:off x="2632923" y="2967863"/>
            <a:ext cx="0" cy="755051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DF71453B-EB22-4332-9EA2-AB296486F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639" b="-4058"/>
          <a:stretch/>
        </p:blipFill>
        <p:spPr>
          <a:xfrm>
            <a:off x="7898860" y="5294831"/>
            <a:ext cx="4961069" cy="4616138"/>
          </a:xfrm>
          <a:prstGeom prst="rect">
            <a:avLst/>
          </a:prstGeom>
        </p:spPr>
      </p:pic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A0723F18-3311-456A-987E-C72E9B8C8836}"/>
              </a:ext>
            </a:extLst>
          </p:cNvPr>
          <p:cNvCxnSpPr>
            <a:cxnSpLocks/>
            <a:stCxn id="2" idx="2"/>
            <a:endCxn id="3" idx="1"/>
          </p:cNvCxnSpPr>
          <p:nvPr/>
        </p:nvCxnSpPr>
        <p:spPr>
          <a:xfrm rot="16200000" flipH="1">
            <a:off x="5513042" y="5217081"/>
            <a:ext cx="1440543" cy="3331093"/>
          </a:xfrm>
          <a:prstGeom prst="bentConnector2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6BEA4-50E2-4ED2-9D36-5DA592DCECE9}"/>
              </a:ext>
            </a:extLst>
          </p:cNvPr>
          <p:cNvSpPr/>
          <p:nvPr/>
        </p:nvSpPr>
        <p:spPr>
          <a:xfrm>
            <a:off x="12208933" y="5024196"/>
            <a:ext cx="1716583" cy="54127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FAD20-9F70-4885-ACC4-16733564CAED}"/>
              </a:ext>
            </a:extLst>
          </p:cNvPr>
          <p:cNvSpPr/>
          <p:nvPr/>
        </p:nvSpPr>
        <p:spPr>
          <a:xfrm>
            <a:off x="12601723" y="9253989"/>
            <a:ext cx="797711" cy="499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E381DE5-E861-4F2D-8836-96CF36EB8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67" y="3943032"/>
            <a:ext cx="75438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3230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813928" y="70414"/>
            <a:ext cx="137698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Annexes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40937F-1E02-414C-A9D1-5489FB20A2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57</a:t>
            </a:fld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A3A6DF-21EF-4F2D-A5FA-F38D45ECEB90}"/>
              </a:ext>
            </a:extLst>
          </p:cNvPr>
          <p:cNvSpPr/>
          <p:nvPr/>
        </p:nvSpPr>
        <p:spPr>
          <a:xfrm>
            <a:off x="4049486" y="6847462"/>
            <a:ext cx="4011982" cy="40323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B5E5D53-7437-4B7A-8B4A-EAAAEDE5D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30" y="744000"/>
            <a:ext cx="8699140" cy="86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6491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813928" y="70414"/>
            <a:ext cx="137698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Annexes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40937F-1E02-414C-A9D1-5489FB20A2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2FEA68-000B-4D2C-8387-2D6FF338AE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895485"/>
            <a:ext cx="11800337" cy="7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432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479985" y="70414"/>
            <a:ext cx="604492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Tables de Probabilités Conditionnelles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59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F053BA-E830-4B1B-BDC9-12B402CE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33" y="3971498"/>
            <a:ext cx="10104333" cy="18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98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Utilisation de l’outil isotopique"/>
          <p:cNvSpPr txBox="1"/>
          <p:nvPr/>
        </p:nvSpPr>
        <p:spPr>
          <a:xfrm>
            <a:off x="4215299" y="6321061"/>
            <a:ext cx="437299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GB" dirty="0"/>
              <a:t>A</a:t>
            </a:r>
            <a:r>
              <a:rPr lang="fr-FR" dirty="0" err="1"/>
              <a:t>pproches</a:t>
            </a:r>
            <a:r>
              <a:rPr lang="fr-FR" dirty="0"/>
              <a:t> complémentaires</a:t>
            </a:r>
            <a:endParaRPr dirty="0"/>
          </a:p>
        </p:txBody>
      </p:sp>
      <p:sp>
        <p:nvSpPr>
          <p:cNvPr id="129" name="Ligne"/>
          <p:cNvSpPr/>
          <p:nvPr/>
        </p:nvSpPr>
        <p:spPr>
          <a:xfrm>
            <a:off x="695235" y="6912288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117544-B21A-43BC-B3DB-F18CE0C1B2D5}"/>
              </a:ext>
            </a:extLst>
          </p:cNvPr>
          <p:cNvSpPr txBox="1"/>
          <p:nvPr/>
        </p:nvSpPr>
        <p:spPr>
          <a:xfrm>
            <a:off x="579845" y="6673052"/>
            <a:ext cx="5181986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 Modélisation qualitative</a:t>
            </a: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- Dires d’experts</a:t>
            </a: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- Compétition </a:t>
            </a:r>
            <a:r>
              <a:rPr lang="fr-FR" b="0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inter-spécifique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</a:p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</a:t>
            </a:r>
          </a:p>
          <a:p>
            <a:pPr lvl="2" indent="0"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	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E917AE-1529-4020-9F8E-1E26A466B2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</a:t>
            </a:fld>
            <a:endParaRPr lang="fr-FR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5D3911A9-9435-45A6-A5F0-41C2B37B40A1}"/>
              </a:ext>
            </a:extLst>
          </p:cNvPr>
          <p:cNvSpPr txBox="1"/>
          <p:nvPr/>
        </p:nvSpPr>
        <p:spPr>
          <a:xfrm>
            <a:off x="5761830" y="70414"/>
            <a:ext cx="148117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Objectifs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757A5308-7E22-4E1C-A269-0555975D1921}"/>
              </a:ext>
            </a:extLst>
          </p:cNvPr>
          <p:cNvSpPr/>
          <p:nvPr/>
        </p:nvSpPr>
        <p:spPr>
          <a:xfrm>
            <a:off x="695235" y="640516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59D340-27F5-410D-AB25-E4547E9FBB61}"/>
              </a:ext>
            </a:extLst>
          </p:cNvPr>
          <p:cNvSpPr/>
          <p:nvPr/>
        </p:nvSpPr>
        <p:spPr>
          <a:xfrm>
            <a:off x="6838230" y="7465795"/>
            <a:ext cx="65024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 Réseaux Bayésiens</a:t>
            </a: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- Basé sur des données</a:t>
            </a:r>
          </a:p>
          <a:p>
            <a:pPr lvl="2" indent="0" algn="l"/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lvl="2" indent="0"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- Filtres environnementaux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5ED0A1F-7177-497A-99FF-C30FC3E82935}"/>
              </a:ext>
            </a:extLst>
          </p:cNvPr>
          <p:cNvCxnSpPr>
            <a:cxnSpLocks/>
          </p:cNvCxnSpPr>
          <p:nvPr/>
        </p:nvCxnSpPr>
        <p:spPr>
          <a:xfrm>
            <a:off x="6502400" y="7097486"/>
            <a:ext cx="0" cy="242388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1A09E521-252F-438D-8537-B51EBDD5C9D6}"/>
              </a:ext>
            </a:extLst>
          </p:cNvPr>
          <p:cNvSpPr txBox="1"/>
          <p:nvPr/>
        </p:nvSpPr>
        <p:spPr>
          <a:xfrm>
            <a:off x="1217754" y="348813"/>
            <a:ext cx="11240951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4000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Quels sont les influences relatives des paramètres biotiques et abiotiques dans la dynamique des récifs d’hermelles </a:t>
            </a:r>
            <a:r>
              <a:rPr lang="fr-FR" sz="4000" b="0" dirty="0">
                <a:solidFill>
                  <a:schemeClr val="tx2"/>
                </a:solidFill>
                <a:latin typeface="+mj-lt"/>
                <a:sym typeface="Wingdings" panose="05000000000000000000" pitchFamily="2" charset="2"/>
              </a:rPr>
              <a:t>?</a:t>
            </a:r>
            <a:r>
              <a:rPr lang="fr-FR" sz="4000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</a:p>
          <a:p>
            <a:pPr algn="l"/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 Caractérisation des états alternatifs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 Identification des processus biotiques et abiotiques sous-jacents</a:t>
            </a:r>
          </a:p>
          <a:p>
            <a:pPr algn="l"/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	 Réponses des modèles à différents scénarios</a:t>
            </a:r>
          </a:p>
        </p:txBody>
      </p:sp>
    </p:spTree>
    <p:extLst>
      <p:ext uri="{BB962C8B-B14F-4D97-AF65-F5344CB8AC3E}">
        <p14:creationId xmlns:p14="http://schemas.microsoft.com/office/powerpoint/2010/main" val="1206366732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479985" y="70414"/>
            <a:ext cx="604492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Tables de Probabilités Conditionnelles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DD801E-A2CF-40B8-BDAE-766202BE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" r="45718" b="-2678"/>
          <a:stretch/>
        </p:blipFill>
        <p:spPr>
          <a:xfrm>
            <a:off x="455300" y="1299354"/>
            <a:ext cx="5198533" cy="534973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F28E6E0-D7F1-4C5F-8411-4B183BA9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54" y="2391484"/>
            <a:ext cx="1266824" cy="282374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10BCD84-45DF-451E-8417-5D8136AB1889}"/>
              </a:ext>
            </a:extLst>
          </p:cNvPr>
          <p:cNvSpPr txBox="1"/>
          <p:nvPr/>
        </p:nvSpPr>
        <p:spPr>
          <a:xfrm>
            <a:off x="2020633" y="7733934"/>
            <a:ext cx="8487710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Probabilités d’observer le récif/ les algues dans 3 états: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L="342900" marR="0" indent="-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High</a:t>
            </a:r>
          </a:p>
          <a:p>
            <a:pPr marL="342900" marR="0" indent="-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Medium</a:t>
            </a:r>
          </a:p>
          <a:p>
            <a:pPr marL="342900" marR="0" indent="-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dirty="0" err="1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Null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49803B0-7963-40EF-B4FF-08664718E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35" y="1299354"/>
            <a:ext cx="4639250" cy="55790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931349-3790-4BFA-AFAE-5995C58C7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635" y="2394685"/>
            <a:ext cx="1580599" cy="2424058"/>
          </a:xfrm>
          <a:prstGeom prst="rect">
            <a:avLst/>
          </a:prstGeom>
        </p:spPr>
      </p:pic>
      <p:pic>
        <p:nvPicPr>
          <p:cNvPr id="18" name="Picture 4" descr="Hot, temperature, thermometer icon">
            <a:extLst>
              <a:ext uri="{FF2B5EF4-FFF2-40B4-BE49-F238E27FC236}">
                <a16:creationId xmlns:a16="http://schemas.microsoft.com/office/drawing/2014/main" id="{5A55DA8F-EB83-4DC3-87C7-51B217675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85" y="6649088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ot, temperature, thermometer icon">
            <a:extLst>
              <a:ext uri="{FF2B5EF4-FFF2-40B4-BE49-F238E27FC236}">
                <a16:creationId xmlns:a16="http://schemas.microsoft.com/office/drawing/2014/main" id="{AB8A6A0A-3FE1-48A7-9C4C-5A4CCC99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922" y="7014078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84697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479985" y="70414"/>
            <a:ext cx="604492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Tables de Probabilités Conditionnelles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DD801E-A2CF-40B8-BDAE-766202BE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" r="45718" b="-2678"/>
          <a:stretch/>
        </p:blipFill>
        <p:spPr>
          <a:xfrm>
            <a:off x="455300" y="1299354"/>
            <a:ext cx="5198533" cy="534973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F28E6E0-D7F1-4C5F-8411-4B183BA9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54" y="2391484"/>
            <a:ext cx="1266824" cy="282374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10BCD84-45DF-451E-8417-5D8136AB1889}"/>
              </a:ext>
            </a:extLst>
          </p:cNvPr>
          <p:cNvSpPr txBox="1"/>
          <p:nvPr/>
        </p:nvSpPr>
        <p:spPr>
          <a:xfrm>
            <a:off x="2367923" y="7879424"/>
            <a:ext cx="84877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Impact </a:t>
            </a:r>
            <a:r>
              <a:rPr kumimoji="0" lang="en-GB" sz="24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délétère</a:t>
            </a: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des coups de </a:t>
            </a:r>
            <a:r>
              <a:rPr kumimoji="0" lang="en-GB" sz="24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chaud</a:t>
            </a: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sur </a:t>
            </a:r>
            <a:r>
              <a:rPr kumimoji="0" lang="en-GB" sz="24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l’état</a:t>
            </a: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du </a:t>
            </a:r>
            <a:r>
              <a:rPr kumimoji="0" lang="en-GB" sz="24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récif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49803B0-7963-40EF-B4FF-08664718E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35" y="1299354"/>
            <a:ext cx="4639250" cy="55790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931349-3790-4BFA-AFAE-5995C58C7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635" y="2394685"/>
            <a:ext cx="1580599" cy="24240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55F45F-260A-4DF1-9C97-96F354E167C3}"/>
              </a:ext>
            </a:extLst>
          </p:cNvPr>
          <p:cNvSpPr/>
          <p:nvPr/>
        </p:nvSpPr>
        <p:spPr>
          <a:xfrm>
            <a:off x="6502401" y="1030613"/>
            <a:ext cx="6496834" cy="6112093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8" name="Picture 4" descr="Hot, temperature, thermometer icon">
            <a:extLst>
              <a:ext uri="{FF2B5EF4-FFF2-40B4-BE49-F238E27FC236}">
                <a16:creationId xmlns:a16="http://schemas.microsoft.com/office/drawing/2014/main" id="{9B595B10-C99F-4E00-8BAD-C4BB26C6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85" y="6649088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ot, temperature, thermometer icon">
            <a:extLst>
              <a:ext uri="{FF2B5EF4-FFF2-40B4-BE49-F238E27FC236}">
                <a16:creationId xmlns:a16="http://schemas.microsoft.com/office/drawing/2014/main" id="{5C0C349F-8681-4DDE-9B6D-F4E2F7709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922" y="7014078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65190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479985" y="70414"/>
            <a:ext cx="604492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Tables de Probabilités Conditionnelles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DD801E-A2CF-40B8-BDAE-766202BE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" r="45718" b="-2678"/>
          <a:stretch/>
        </p:blipFill>
        <p:spPr>
          <a:xfrm>
            <a:off x="455300" y="1299354"/>
            <a:ext cx="5198533" cy="534973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F28E6E0-D7F1-4C5F-8411-4B183BA9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54" y="2391484"/>
            <a:ext cx="1266824" cy="282374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10BCD84-45DF-451E-8417-5D8136AB1889}"/>
              </a:ext>
            </a:extLst>
          </p:cNvPr>
          <p:cNvSpPr txBox="1"/>
          <p:nvPr/>
        </p:nvSpPr>
        <p:spPr>
          <a:xfrm>
            <a:off x="2367923" y="7879424"/>
            <a:ext cx="84877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Impact </a:t>
            </a:r>
            <a:r>
              <a:rPr kumimoji="0" lang="en-GB" sz="24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bénéfique</a:t>
            </a: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des coups de </a:t>
            </a:r>
            <a:r>
              <a:rPr kumimoji="0" lang="en-GB" sz="24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chaud</a:t>
            </a: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sur la couverture </a:t>
            </a:r>
            <a:r>
              <a:rPr kumimoji="0" lang="en-GB" sz="24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algale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49803B0-7963-40EF-B4FF-08664718E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35" y="1299354"/>
            <a:ext cx="4639250" cy="55790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931349-3790-4BFA-AFAE-5995C58C7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635" y="2394685"/>
            <a:ext cx="1580599" cy="24240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55F45F-260A-4DF1-9C97-96F354E167C3}"/>
              </a:ext>
            </a:extLst>
          </p:cNvPr>
          <p:cNvSpPr/>
          <p:nvPr/>
        </p:nvSpPr>
        <p:spPr>
          <a:xfrm>
            <a:off x="513357" y="1228278"/>
            <a:ext cx="6098421" cy="5940764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8" name="Picture 4" descr="Hot, temperature, thermometer icon">
            <a:extLst>
              <a:ext uri="{FF2B5EF4-FFF2-40B4-BE49-F238E27FC236}">
                <a16:creationId xmlns:a16="http://schemas.microsoft.com/office/drawing/2014/main" id="{72FE08A6-364C-43BB-BACC-54607BBC0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85" y="6649088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ot, temperature, thermometer icon">
            <a:extLst>
              <a:ext uri="{FF2B5EF4-FFF2-40B4-BE49-F238E27FC236}">
                <a16:creationId xmlns:a16="http://schemas.microsoft.com/office/drawing/2014/main" id="{992BA6A4-A3E1-4264-8B1E-E33D9C258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922" y="7014078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861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020475" y="70414"/>
            <a:ext cx="296395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Vagues de chaleur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DD801E-A2CF-40B8-BDAE-766202BE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" b="-756"/>
          <a:stretch/>
        </p:blipFill>
        <p:spPr>
          <a:xfrm>
            <a:off x="795867" y="1110569"/>
            <a:ext cx="9718675" cy="524957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F28E6E0-D7F1-4C5F-8411-4B183BA9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108" y="2006570"/>
            <a:ext cx="1266825" cy="34575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9ECD5E-3D65-4905-9294-6C63BA913A45}"/>
              </a:ext>
            </a:extLst>
          </p:cNvPr>
          <p:cNvSpPr txBox="1"/>
          <p:nvPr/>
        </p:nvSpPr>
        <p:spPr>
          <a:xfrm>
            <a:off x="1065839" y="6956934"/>
            <a:ext cx="1026256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Coups de chaud diminuent les probabilités d’observer le récif en bon état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Augmentation des évènements extrêmes délétère pour le récif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Et bénéfique pour les algues 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9311298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020475" y="70414"/>
            <a:ext cx="296395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Vagues de chaleur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DD801E-A2CF-40B8-BDAE-766202BE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" b="-756"/>
          <a:stretch/>
        </p:blipFill>
        <p:spPr>
          <a:xfrm>
            <a:off x="795867" y="1110569"/>
            <a:ext cx="9718675" cy="524957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F28E6E0-D7F1-4C5F-8411-4B183BA9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108" y="2006570"/>
            <a:ext cx="1266825" cy="3457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81E041-FC44-4351-9B93-9449FD6FE8DD}"/>
              </a:ext>
            </a:extLst>
          </p:cNvPr>
          <p:cNvSpPr/>
          <p:nvPr/>
        </p:nvSpPr>
        <p:spPr>
          <a:xfrm>
            <a:off x="6502400" y="827314"/>
            <a:ext cx="4352709" cy="5618474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9ECD5E-3D65-4905-9294-6C63BA913A45}"/>
              </a:ext>
            </a:extLst>
          </p:cNvPr>
          <p:cNvSpPr txBox="1"/>
          <p:nvPr/>
        </p:nvSpPr>
        <p:spPr>
          <a:xfrm>
            <a:off x="1065839" y="6956934"/>
            <a:ext cx="1026256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Coups de chaud diminuent les probabilités d’observer le récif en bon état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Augmentation des évènements extrêmes délétère pour le récif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Et bénéfique pour les algues 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0047703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6068039" y="70414"/>
            <a:ext cx="86882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SPIM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DD801E-A2CF-40B8-BDAE-766202BE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" b="-756"/>
          <a:stretch/>
        </p:blipFill>
        <p:spPr>
          <a:xfrm>
            <a:off x="795867" y="1110569"/>
            <a:ext cx="9718675" cy="524957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F28E6E0-D7F1-4C5F-8411-4B183BA9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108" y="2006570"/>
            <a:ext cx="1266825" cy="3457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81E041-FC44-4351-9B93-9449FD6FE8DD}"/>
              </a:ext>
            </a:extLst>
          </p:cNvPr>
          <p:cNvSpPr/>
          <p:nvPr/>
        </p:nvSpPr>
        <p:spPr>
          <a:xfrm>
            <a:off x="2046514" y="1040067"/>
            <a:ext cx="4352709" cy="5618474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9ECD5E-3D65-4905-9294-6C63BA913A45}"/>
              </a:ext>
            </a:extLst>
          </p:cNvPr>
          <p:cNvSpPr txBox="1"/>
          <p:nvPr/>
        </p:nvSpPr>
        <p:spPr>
          <a:xfrm>
            <a:off x="1138410" y="7432443"/>
            <a:ext cx="84590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Conditions de SPIM favorisant les récifs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Et défavorisant la prolifération algale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9177227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887430" y="70414"/>
            <a:ext cx="323005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Mémoire écologique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5E39B50-7251-461F-971C-E30CE7CB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0" y="1698517"/>
            <a:ext cx="5924783" cy="610737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989F2A-1B14-482C-B957-35FD92DE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082" y="1698517"/>
            <a:ext cx="6030111" cy="62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305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754870" y="70414"/>
            <a:ext cx="54950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Approche intégrée de modélisation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BB3062-9A01-4139-BD01-ADF0057373E6}"/>
              </a:ext>
            </a:extLst>
          </p:cNvPr>
          <p:cNvSpPr txBox="1"/>
          <p:nvPr/>
        </p:nvSpPr>
        <p:spPr>
          <a:xfrm>
            <a:off x="795867" y="1468219"/>
            <a:ext cx="7908107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400" b="0" i="0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</a:t>
            </a:r>
            <a:r>
              <a:rPr kumimoji="0" lang="fr-FR" sz="2400" b="0" i="0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Modélisation qualitative (</a:t>
            </a:r>
            <a:r>
              <a:rPr kumimoji="0" lang="fr-FR" sz="2400" b="0" i="0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Puccia</a:t>
            </a:r>
            <a:r>
              <a:rPr kumimoji="0" lang="fr-FR" sz="2400" b="0" i="0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 &amp; </a:t>
            </a:r>
            <a:r>
              <a:rPr kumimoji="0" lang="fr-FR" sz="2400" b="0" i="0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Levins</a:t>
            </a:r>
            <a:r>
              <a:rPr kumimoji="0" lang="fr-FR" sz="2400" b="0" i="0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, 1985) pour les      	interactions biotiques (niche de </a:t>
            </a:r>
            <a:r>
              <a:rPr kumimoji="0" lang="fr-FR" sz="2400" b="0" i="0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Grinnell</a:t>
            </a:r>
            <a:r>
              <a:rPr kumimoji="0" lang="fr-FR" sz="2400" b="0" i="0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Helvetica Neue"/>
              </a:rPr>
              <a:t>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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 Réseaux Bayésiens (J. Pearl, 1988) ajout des interactions 	</a:t>
            </a:r>
            <a:r>
              <a:rPr lang="fr-FR" b="0" dirty="0" err="1">
                <a:solidFill>
                  <a:schemeClr val="tx2"/>
                </a:solidFill>
                <a:latin typeface="Avenir Book"/>
              </a:rPr>
              <a:t>abioitiques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 (niche d’Elton)</a:t>
            </a: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350AFC0-FDF0-42D8-ABD5-0E714466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964" y="755766"/>
            <a:ext cx="2927749" cy="425694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0E6D402-66B3-497B-9D26-684EBE78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463" y="4876800"/>
            <a:ext cx="3024499" cy="47244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40937F-1E02-414C-A9D1-5489FB20A2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88158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335437" y="70414"/>
            <a:ext cx="23339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Problématique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900A47-C6D7-42CD-8A65-07B615F26586}"/>
              </a:ext>
            </a:extLst>
          </p:cNvPr>
          <p:cNvSpPr txBox="1"/>
          <p:nvPr/>
        </p:nvSpPr>
        <p:spPr>
          <a:xfrm>
            <a:off x="795867" y="1378704"/>
            <a:ext cx="11243733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 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Dans un contexte de changement climatique, les hermelles pourraient être avantagées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</a:rPr>
              <a:t>     (Firth </a:t>
            </a:r>
            <a:r>
              <a:rPr lang="fr-FR" b="0" i="1" dirty="0">
                <a:solidFill>
                  <a:schemeClr val="tx2"/>
                </a:solidFill>
                <a:latin typeface="Avenir Book"/>
              </a:rPr>
              <a:t>et al</a:t>
            </a:r>
            <a:r>
              <a:rPr lang="fr-FR" b="0" dirty="0">
                <a:solidFill>
                  <a:schemeClr val="tx2"/>
                </a:solidFill>
                <a:latin typeface="Avenir Book"/>
              </a:rPr>
              <a:t>., 2015) : non confirmé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 Nécessité de la modélisation pour comprendre les changements de ces écosystèmes</a:t>
            </a:r>
            <a:endParaRPr lang="fr-FR" b="0" dirty="0">
              <a:solidFill>
                <a:schemeClr val="tx2"/>
              </a:solidFill>
              <a:latin typeface="Avenir Book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E6CCDE3-F775-417A-8997-E5EF2EE1550F}"/>
              </a:ext>
            </a:extLst>
          </p:cNvPr>
          <p:cNvSpPr txBox="1"/>
          <p:nvPr/>
        </p:nvSpPr>
        <p:spPr>
          <a:xfrm>
            <a:off x="1452033" y="5071090"/>
            <a:ext cx="99314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fr-FR" sz="3200" b="0" dirty="0">
                <a:solidFill>
                  <a:schemeClr val="tx2"/>
                </a:solidFill>
                <a:latin typeface="Avenir Book"/>
              </a:rPr>
              <a:t>‘Quels sont les interactions (biotiques et abiotiques) impliquées dans la transition des écosystèmes centrés sur les récifs à </a:t>
            </a:r>
            <a:r>
              <a:rPr lang="fr-FR" sz="3200" b="0" i="1" dirty="0">
                <a:solidFill>
                  <a:schemeClr val="tx2"/>
                </a:solidFill>
                <a:latin typeface="Avenir Book"/>
              </a:rPr>
              <a:t>S. </a:t>
            </a:r>
            <a:r>
              <a:rPr lang="fr-FR" sz="3200" b="0" i="1" dirty="0" err="1">
                <a:solidFill>
                  <a:schemeClr val="tx2"/>
                </a:solidFill>
                <a:latin typeface="Avenir Book"/>
              </a:rPr>
              <a:t>alveolata</a:t>
            </a:r>
            <a:r>
              <a:rPr lang="fr-FR" sz="3200" b="0" i="1" dirty="0">
                <a:solidFill>
                  <a:schemeClr val="tx2"/>
                </a:solidFill>
                <a:latin typeface="Avenir Book"/>
              </a:rPr>
              <a:t> </a:t>
            </a:r>
            <a:r>
              <a:rPr lang="fr-FR" sz="3200" b="0" i="1" dirty="0">
                <a:solidFill>
                  <a:schemeClr val="tx2"/>
                </a:solidFill>
              </a:rPr>
              <a:t>?</a:t>
            </a:r>
            <a:r>
              <a:rPr lang="fr-FR" sz="3200" b="0" i="1" dirty="0">
                <a:solidFill>
                  <a:schemeClr val="tx2"/>
                </a:solidFill>
                <a:latin typeface="Avenir Book"/>
              </a:rPr>
              <a:t>’</a:t>
            </a:r>
            <a:endParaRPr lang="fr-FR" sz="3200" b="0" dirty="0">
              <a:solidFill>
                <a:schemeClr val="tx2"/>
              </a:solidFill>
              <a:latin typeface="Avenir Book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5A01676-B63F-416E-A0EF-452527AAD0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62481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7619DE-6D2E-42F2-BDCD-00173350A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6" y="558268"/>
            <a:ext cx="11797057" cy="9236991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159902" y="70414"/>
            <a:ext cx="268503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‘Oyster’ 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DBC1F1-99BF-4371-BD6B-A7E5E02D22A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8844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608466" y="70414"/>
            <a:ext cx="378789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Modélisation qualitative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511BC81-6AB5-4F8F-8FF3-CD7889D69892}"/>
              </a:ext>
            </a:extLst>
          </p:cNvPr>
          <p:cNvSpPr txBox="1"/>
          <p:nvPr/>
        </p:nvSpPr>
        <p:spPr>
          <a:xfrm>
            <a:off x="795867" y="2794178"/>
            <a:ext cx="10253133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Approche qualitative = généraliste et réaliste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Synthèse des connaissances = dires d’experts + littérature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Signe des interactions (pas de leur magnitude)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lang="fr-FR" b="0" dirty="0">
              <a:solidFill>
                <a:schemeClr val="tx2"/>
              </a:solidFill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kumimoji="0" lang="fr-FR" sz="2400" b="0" i="0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venir Book"/>
                <a:sym typeface="Wingdings" panose="05000000000000000000" pitchFamily="2" charset="2"/>
              </a:rPr>
              <a:t>Construct</a:t>
            </a: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ion de modèles alternatifs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b="0" dirty="0">
                <a:solidFill>
                  <a:schemeClr val="tx2"/>
                </a:solidFill>
                <a:latin typeface="Avenir Book"/>
                <a:sym typeface="Wingdings" panose="05000000000000000000" pitchFamily="2" charset="2"/>
              </a:rPr>
              <a:t>Effets de scénarios long-termes </a:t>
            </a: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Wingdings" panose="05000000000000000000" pitchFamily="2" charset="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endParaRPr kumimoji="0" lang="fr-FR" sz="2400" b="0" i="0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venir Book"/>
              <a:sym typeface="Helvetica Neue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14AAE4-3943-4974-9152-B63C46E6D3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7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0316A98-C245-46C9-809F-FA053406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229" y="228037"/>
            <a:ext cx="1421408" cy="160812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C61F59A-5873-481A-BA68-EADDC46183B9}"/>
              </a:ext>
            </a:extLst>
          </p:cNvPr>
          <p:cNvSpPr/>
          <p:nvPr/>
        </p:nvSpPr>
        <p:spPr>
          <a:xfrm>
            <a:off x="10863212" y="4664529"/>
            <a:ext cx="1345721" cy="1362974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37E59F-C48B-4204-A1BC-4C13A791F02E}"/>
              </a:ext>
            </a:extLst>
          </p:cNvPr>
          <p:cNvSpPr txBox="1"/>
          <p:nvPr/>
        </p:nvSpPr>
        <p:spPr>
          <a:xfrm>
            <a:off x="10943732" y="5148466"/>
            <a:ext cx="126520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0" dirty="0" err="1"/>
              <a:t>Préd</a:t>
            </a:r>
            <a:r>
              <a:rPr lang="en-GB" b="0" dirty="0"/>
              <a:t>.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00275E1-9CBB-4036-988D-ECD4AB626829}"/>
              </a:ext>
            </a:extLst>
          </p:cNvPr>
          <p:cNvSpPr/>
          <p:nvPr/>
        </p:nvSpPr>
        <p:spPr>
          <a:xfrm>
            <a:off x="8087806" y="4664529"/>
            <a:ext cx="1345721" cy="1362974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C4B6C4-5CD4-4189-B7FD-DCB1DD0A2223}"/>
              </a:ext>
            </a:extLst>
          </p:cNvPr>
          <p:cNvSpPr txBox="1"/>
          <p:nvPr/>
        </p:nvSpPr>
        <p:spPr>
          <a:xfrm>
            <a:off x="8168326" y="5148466"/>
            <a:ext cx="126520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0" dirty="0" err="1"/>
              <a:t>Proie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0C0A357-EC89-405C-B558-356B8CB808A6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9433528" y="5315502"/>
            <a:ext cx="1429684" cy="3051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oval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6628393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5781FB-8C36-4561-95DD-505E71CF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0" y="730856"/>
            <a:ext cx="11578652" cy="8952330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234440" y="70414"/>
            <a:ext cx="253595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‘</a:t>
            </a:r>
            <a:r>
              <a:rPr lang="fr-FR" dirty="0" err="1"/>
              <a:t>Mussel</a:t>
            </a:r>
            <a:r>
              <a:rPr lang="fr-FR" dirty="0"/>
              <a:t>’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4A53DE4-5F2E-4366-9FB8-BFCFA4D28CC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63451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AE1AE-7469-4AE1-8DE1-30EC45BAF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71</a:t>
            </a:fld>
            <a:endParaRPr lang="fr-FR"/>
          </a:p>
        </p:txBody>
      </p:sp>
      <p:sp>
        <p:nvSpPr>
          <p:cNvPr id="19" name="Utilisation de l’outil isotopique">
            <a:extLst>
              <a:ext uri="{FF2B5EF4-FFF2-40B4-BE49-F238E27FC236}">
                <a16:creationId xmlns:a16="http://schemas.microsoft.com/office/drawing/2014/main" id="{C0BB2C4F-3CA3-4CA3-B424-995FAA090019}"/>
              </a:ext>
            </a:extLst>
          </p:cNvPr>
          <p:cNvSpPr txBox="1"/>
          <p:nvPr/>
        </p:nvSpPr>
        <p:spPr>
          <a:xfrm>
            <a:off x="4262243" y="70414"/>
            <a:ext cx="44803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Réseau Bayésien Dynamique</a:t>
            </a:r>
            <a:endParaRPr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B4AD8C16-34E3-4296-B511-0EC8910B33C9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D8BB7F-EA83-4279-9588-66EB4EC0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34" y="992640"/>
            <a:ext cx="11460015" cy="69103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AE757D-0027-4804-BBA8-B6D0136D9530}"/>
              </a:ext>
            </a:extLst>
          </p:cNvPr>
          <p:cNvSpPr/>
          <p:nvPr/>
        </p:nvSpPr>
        <p:spPr>
          <a:xfrm>
            <a:off x="6603030" y="5263977"/>
            <a:ext cx="6097108" cy="3208511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7787147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1A3CCB2-FF6A-4582-92DD-35899FEA9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6" y="591128"/>
            <a:ext cx="11495315" cy="9217280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820067" y="70414"/>
            <a:ext cx="336470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‘</a:t>
            </a:r>
            <a:r>
              <a:rPr lang="fr-FR" dirty="0" err="1"/>
              <a:t>Competitors</a:t>
            </a:r>
            <a:r>
              <a:rPr lang="fr-FR" dirty="0"/>
              <a:t>’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35C537-78DC-4D33-B16D-35ED003A5F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24269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4B5E50-F61D-452E-A02F-247D94E3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378838"/>
            <a:ext cx="11614327" cy="9345639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261694" y="70414"/>
            <a:ext cx="24814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‘</a:t>
            </a:r>
            <a:r>
              <a:rPr lang="fr-FR" dirty="0" err="1"/>
              <a:t>Algae</a:t>
            </a:r>
            <a:r>
              <a:rPr lang="fr-FR" dirty="0"/>
              <a:t>’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218F48-7544-44EB-A533-AB51B398ED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96203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D7B2EA-7EEC-4C0F-8340-AB80B0D4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394001"/>
            <a:ext cx="11413066" cy="9289185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5222422" y="70414"/>
            <a:ext cx="255999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‘Simple’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00BE03-9802-423A-B855-2A0D3E350B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06165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B0CC8CD-D836-43ED-960D-F468C9CB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96" y="716194"/>
            <a:ext cx="9569790" cy="9017022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506683" y="70414"/>
            <a:ext cx="399147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‘Expert No POM’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F4C887-E61B-4352-B2BC-95A174A318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14301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A9FE6C-1E1F-4455-B88A-1C10C00FA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8" t="-2108" r="148" b="6423"/>
          <a:stretch/>
        </p:blipFill>
        <p:spPr>
          <a:xfrm>
            <a:off x="455300" y="345718"/>
            <a:ext cx="10201242" cy="9062164"/>
          </a:xfrm>
          <a:prstGeom prst="rect">
            <a:avLst/>
          </a:prstGeom>
        </p:spPr>
      </p:pic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4538742" y="70414"/>
            <a:ext cx="392735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‘</a:t>
            </a:r>
            <a:r>
              <a:rPr lang="fr-FR" dirty="0" err="1"/>
              <a:t>Algae</a:t>
            </a:r>
            <a:r>
              <a:rPr lang="fr-FR" dirty="0"/>
              <a:t> No POM’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Utilisation de l’outil isotopique">
            <a:extLst>
              <a:ext uri="{FF2B5EF4-FFF2-40B4-BE49-F238E27FC236}">
                <a16:creationId xmlns:a16="http://schemas.microsoft.com/office/drawing/2014/main" id="{8794A99B-341B-45AD-8C26-50C34B12AF62}"/>
              </a:ext>
            </a:extLst>
          </p:cNvPr>
          <p:cNvSpPr txBox="1"/>
          <p:nvPr/>
        </p:nvSpPr>
        <p:spPr>
          <a:xfrm>
            <a:off x="8505171" y="6973354"/>
            <a:ext cx="449962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le plus parcimonieux</a:t>
            </a:r>
          </a:p>
          <a:p>
            <a:r>
              <a:rPr lang="fr-FR" dirty="0"/>
              <a:t>retenue</a:t>
            </a:r>
            <a:endParaRPr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26B8D6-3AF5-4D73-9760-BDB9B4380B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4457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592972" y="70414"/>
            <a:ext cx="58189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expert et modèles alternatifs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BD23F04-BC7A-4D1D-B270-ECD3B377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23" y="870387"/>
            <a:ext cx="10968038" cy="85344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6FFF2BD-E5DF-41D9-B17C-1F345404D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39" y="1351189"/>
            <a:ext cx="1021889" cy="2979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36FBD13-BC25-448D-B2D0-864A70C90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39" y="1992933"/>
            <a:ext cx="1021889" cy="258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D1C3E2C-9DE9-46E6-9846-887134C1E069}"/>
              </a:ext>
            </a:extLst>
          </p:cNvPr>
          <p:cNvSpPr txBox="1"/>
          <p:nvPr/>
        </p:nvSpPr>
        <p:spPr>
          <a:xfrm>
            <a:off x="2008870" y="1325780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positive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AD4897F-D6E4-4922-8957-93DED825A17A}"/>
              </a:ext>
            </a:extLst>
          </p:cNvPr>
          <p:cNvSpPr txBox="1"/>
          <p:nvPr/>
        </p:nvSpPr>
        <p:spPr>
          <a:xfrm>
            <a:off x="2008870" y="1947777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</a:t>
            </a:r>
            <a:r>
              <a:rPr lang="en-GB" sz="1600" b="0" dirty="0" err="1"/>
              <a:t>négative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900205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δ15N des nitrates :…"/>
          <p:cNvSpPr txBox="1"/>
          <p:nvPr/>
        </p:nvSpPr>
        <p:spPr>
          <a:xfrm>
            <a:off x="2426330" y="1801557"/>
            <a:ext cx="102657" cy="5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66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94050C-E5CB-4C22-99A0-B8649E1310CA}"/>
              </a:ext>
            </a:extLst>
          </p:cNvPr>
          <p:cNvSpPr/>
          <p:nvPr/>
        </p:nvSpPr>
        <p:spPr>
          <a:xfrm>
            <a:off x="4221" y="-41659"/>
            <a:ext cx="451079" cy="983691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Utilisation de l’outil isotopique">
            <a:extLst>
              <a:ext uri="{FF2B5EF4-FFF2-40B4-BE49-F238E27FC236}">
                <a16:creationId xmlns:a16="http://schemas.microsoft.com/office/drawing/2014/main" id="{2C7D432D-AD9B-46C1-B127-6B3EE7492712}"/>
              </a:ext>
            </a:extLst>
          </p:cNvPr>
          <p:cNvSpPr txBox="1"/>
          <p:nvPr/>
        </p:nvSpPr>
        <p:spPr>
          <a:xfrm>
            <a:off x="3592972" y="70414"/>
            <a:ext cx="58189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/>
              <a:t>Modèle expert et modèles alternatifs</a:t>
            </a:r>
            <a:endParaRPr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D2B0610C-3E13-4901-8B33-527D5968E62C}"/>
              </a:ext>
            </a:extLst>
          </p:cNvPr>
          <p:cNvSpPr/>
          <p:nvPr/>
        </p:nvSpPr>
        <p:spPr>
          <a:xfrm>
            <a:off x="795867" y="661641"/>
            <a:ext cx="11614327" cy="27583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79A3B-9E34-487A-BB5C-1EE1AE5B4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98FEF85-EC21-41C7-9361-CA531174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70" y="907738"/>
            <a:ext cx="11128124" cy="86995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F8586E-4145-4D7C-A6DD-E618FBCAE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39" y="1351189"/>
            <a:ext cx="1021889" cy="2979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035DFE-B605-4D2A-A1E9-1BC945A20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39" y="1992933"/>
            <a:ext cx="1021889" cy="2585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61C84BD-9576-438E-9560-AEAD6936BC87}"/>
              </a:ext>
            </a:extLst>
          </p:cNvPr>
          <p:cNvSpPr txBox="1"/>
          <p:nvPr/>
        </p:nvSpPr>
        <p:spPr>
          <a:xfrm>
            <a:off x="2008870" y="1325780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positive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29C340-3F5D-48CA-9C81-7B965C380EDA}"/>
              </a:ext>
            </a:extLst>
          </p:cNvPr>
          <p:cNvSpPr txBox="1"/>
          <p:nvPr/>
        </p:nvSpPr>
        <p:spPr>
          <a:xfrm>
            <a:off x="2008870" y="1947777"/>
            <a:ext cx="19016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/>
              <a:t>Interaction </a:t>
            </a:r>
            <a:r>
              <a:rPr lang="en-GB" sz="1600" b="0" dirty="0" err="1"/>
              <a:t>négative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812817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Personnalisé 2">
      <a:majorFont>
        <a:latin typeface="Avenir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5391</TotalTime>
  <Words>2254</Words>
  <Application>Microsoft Office PowerPoint</Application>
  <PresentationFormat>Personnalisé</PresentationFormat>
  <Paragraphs>611</Paragraphs>
  <Slides>76</Slides>
  <Notes>33</Notes>
  <HiddenSlides>10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7" baseType="lpstr">
      <vt:lpstr>Arial</vt:lpstr>
      <vt:lpstr>Avenir</vt:lpstr>
      <vt:lpstr>Avenir Book</vt:lpstr>
      <vt:lpstr>Cambria Math</vt:lpstr>
      <vt:lpstr>Helvetica Light</vt:lpstr>
      <vt:lpstr>Helvetica Neue</vt:lpstr>
      <vt:lpstr>Helvetica Neue Light</vt:lpstr>
      <vt:lpstr>Helvetica Neue Medium</vt:lpstr>
      <vt:lpstr>Helvetica Neue Thin</vt:lpstr>
      <vt:lpstr>Wingdings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François</dc:creator>
  <cp:lastModifiedBy>Francois Leroy</cp:lastModifiedBy>
  <cp:revision>374</cp:revision>
  <dcterms:modified xsi:type="dcterms:W3CDTF">2020-06-23T14:03:12Z</dcterms:modified>
</cp:coreProperties>
</file>